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28" r:id="rId4"/>
  </p:sldMasterIdLst>
  <p:notesMasterIdLst>
    <p:notesMasterId r:id="rId28"/>
  </p:notesMasterIdLst>
  <p:handoutMasterIdLst>
    <p:handoutMasterId r:id="rId29"/>
  </p:handoutMasterIdLst>
  <p:sldIdLst>
    <p:sldId id="256" r:id="rId5"/>
    <p:sldId id="264" r:id="rId6"/>
    <p:sldId id="258" r:id="rId7"/>
    <p:sldId id="265" r:id="rId8"/>
    <p:sldId id="266" r:id="rId9"/>
    <p:sldId id="267" r:id="rId10"/>
    <p:sldId id="270" r:id="rId11"/>
    <p:sldId id="271" r:id="rId12"/>
    <p:sldId id="272" r:id="rId13"/>
    <p:sldId id="273" r:id="rId14"/>
    <p:sldId id="274" r:id="rId15"/>
    <p:sldId id="275" r:id="rId16"/>
    <p:sldId id="288" r:id="rId17"/>
    <p:sldId id="276" r:id="rId18"/>
    <p:sldId id="277" r:id="rId19"/>
    <p:sldId id="279" r:id="rId20"/>
    <p:sldId id="280" r:id="rId21"/>
    <p:sldId id="282" r:id="rId22"/>
    <p:sldId id="283" r:id="rId23"/>
    <p:sldId id="281" r:id="rId24"/>
    <p:sldId id="287" r:id="rId25"/>
    <p:sldId id="286" r:id="rId26"/>
    <p:sldId id="285" r:id="rId2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63" d="100"/>
          <a:sy n="63" d="100"/>
        </p:scale>
        <p:origin x="804" y="72"/>
      </p:cViewPr>
      <p:guideLst/>
    </p:cSldViewPr>
  </p:slideViewPr>
  <p:notesTextViewPr>
    <p:cViewPr>
      <p:scale>
        <a:sx n="1" d="1"/>
        <a:sy n="1" d="1"/>
      </p:scale>
      <p:origin x="0" y="0"/>
    </p:cViewPr>
  </p:notesTextViewPr>
  <p:notesViewPr>
    <p:cSldViewPr snapToGrid="0">
      <p:cViewPr varScale="1">
        <p:scale>
          <a:sx n="60" d="100"/>
          <a:sy n="60" d="100"/>
        </p:scale>
        <p:origin x="1670" y="43"/>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presProps" Target="presProps.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99B3372-74CF-4E21-A4D4-286B22AA5A6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063762BE-D43C-49F5-99A5-BF49C695927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B85766F-5EC0-4797-B4D1-777FCB005B11}" type="datetimeFigureOut">
              <a:rPr lang="en-US" smtClean="0"/>
              <a:t>7/13/2022</a:t>
            </a:fld>
            <a:endParaRPr lang="en-US" dirty="0"/>
          </a:p>
        </p:txBody>
      </p:sp>
      <p:sp>
        <p:nvSpPr>
          <p:cNvPr id="4" name="Footer Placeholder 3">
            <a:extLst>
              <a:ext uri="{FF2B5EF4-FFF2-40B4-BE49-F238E27FC236}">
                <a16:creationId xmlns:a16="http://schemas.microsoft.com/office/drawing/2014/main" id="{1989E452-9BCA-4AF5-9A9C-233BF410EAA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36BF9F63-CE4F-44E2-A07D-7E654DE9F57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60AC76B-F5B1-4D6E-BACD-2A80744AC929}" type="slidenum">
              <a:rPr lang="en-US" smtClean="0"/>
              <a:t>‹#›</a:t>
            </a:fld>
            <a:endParaRPr lang="en-US" dirty="0"/>
          </a:p>
        </p:txBody>
      </p:sp>
    </p:spTree>
    <p:extLst>
      <p:ext uri="{BB962C8B-B14F-4D97-AF65-F5344CB8AC3E}">
        <p14:creationId xmlns:p14="http://schemas.microsoft.com/office/powerpoint/2010/main" val="320514524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2B4B5EC-152C-4627-80C0-63B10D5574EF}" type="datetimeFigureOut">
              <a:rPr lang="en-US" smtClean="0"/>
              <a:t>7/13/2022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1EEE60E-651F-40CC-AD73-C00F10CE42B6}" type="slidenum">
              <a:rPr lang="en-US" smtClean="0"/>
              <a:t>‹#›</a:t>
            </a:fld>
            <a:endParaRPr lang="en-US" dirty="0"/>
          </a:p>
        </p:txBody>
      </p:sp>
    </p:spTree>
    <p:extLst>
      <p:ext uri="{BB962C8B-B14F-4D97-AF65-F5344CB8AC3E}">
        <p14:creationId xmlns:p14="http://schemas.microsoft.com/office/powerpoint/2010/main" val="20254175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7/13/2022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6617446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7/13/2022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4451729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7/13/2022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22180115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7/13/2022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34845735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7/13/2022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62682850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7/13/2022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4559861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7/13/2022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84822707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7/13/2022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8225602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7/13/2022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9760986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7/13/2022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3636156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7/13/2022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4008529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7/13/2022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256238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7/13/2022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4437018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7/13/2022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6072973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7/13/2022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500618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7/13/2022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454072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48A87A34-81AB-432B-8DAE-1953F412C126}" type="datetimeFigureOut">
              <a:rPr lang="en-US" smtClean="0"/>
              <a:pPr/>
              <a:t>7/13/2022</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475469988"/>
      </p:ext>
    </p:extLst>
  </p:cSld>
  <p:clrMap bg1="lt1" tx1="dk1" bg2="lt2" tx2="dk2" accent1="accent1" accent2="accent2" accent3="accent3" accent4="accent4" accent5="accent5" accent6="accent6" hlink="hlink" folHlink="folHlink"/>
  <p:sldLayoutIdLst>
    <p:sldLayoutId id="2147483729" r:id="rId1"/>
    <p:sldLayoutId id="2147483730" r:id="rId2"/>
    <p:sldLayoutId id="2147483731" r:id="rId3"/>
    <p:sldLayoutId id="2147483732" r:id="rId4"/>
    <p:sldLayoutId id="2147483733" r:id="rId5"/>
    <p:sldLayoutId id="2147483734" r:id="rId6"/>
    <p:sldLayoutId id="2147483735" r:id="rId7"/>
    <p:sldLayoutId id="2147483736" r:id="rId8"/>
    <p:sldLayoutId id="2147483737" r:id="rId9"/>
    <p:sldLayoutId id="2147483738" r:id="rId10"/>
    <p:sldLayoutId id="2147483739" r:id="rId11"/>
    <p:sldLayoutId id="2147483740" r:id="rId12"/>
    <p:sldLayoutId id="2147483741" r:id="rId13"/>
    <p:sldLayoutId id="2147483742" r:id="rId14"/>
    <p:sldLayoutId id="2147483743" r:id="rId15"/>
    <p:sldLayoutId id="2147483744"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gi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9.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8D3E5-C7A3-47DF-A374-46BF83A69904}"/>
              </a:ext>
            </a:extLst>
          </p:cNvPr>
          <p:cNvSpPr>
            <a:spLocks noGrp="1"/>
          </p:cNvSpPr>
          <p:nvPr>
            <p:ph type="ctrTitle"/>
          </p:nvPr>
        </p:nvSpPr>
        <p:spPr>
          <a:xfrm>
            <a:off x="1876424" y="2235199"/>
            <a:ext cx="8791575" cy="1274763"/>
          </a:xfrm>
        </p:spPr>
        <p:txBody>
          <a:bodyPr>
            <a:normAutofit/>
          </a:bodyPr>
          <a:lstStyle/>
          <a:p>
            <a:pPr algn="ctr"/>
            <a:r>
              <a:rPr lang="en-US" sz="5400" dirty="0">
                <a:latin typeface="Rockwell" panose="02060603020205020403" pitchFamily="18" charset="0"/>
              </a:rPr>
              <a:t>21AIE114</a:t>
            </a:r>
          </a:p>
        </p:txBody>
      </p:sp>
      <p:sp>
        <p:nvSpPr>
          <p:cNvPr id="3" name="Subtitle 2">
            <a:extLst>
              <a:ext uri="{FF2B5EF4-FFF2-40B4-BE49-F238E27FC236}">
                <a16:creationId xmlns:a16="http://schemas.microsoft.com/office/drawing/2014/main" id="{2E78725B-6E40-4D82-B375-7831D81C29EE}"/>
              </a:ext>
            </a:extLst>
          </p:cNvPr>
          <p:cNvSpPr>
            <a:spLocks noGrp="1"/>
          </p:cNvSpPr>
          <p:nvPr>
            <p:ph type="subTitle" idx="1"/>
          </p:nvPr>
        </p:nvSpPr>
        <p:spPr/>
        <p:txBody>
          <a:bodyPr>
            <a:normAutofit/>
          </a:bodyPr>
          <a:lstStyle/>
          <a:p>
            <a:pPr algn="ctr"/>
            <a:r>
              <a:rPr lang="en-US" sz="2800" dirty="0">
                <a:latin typeface="Tahoma" panose="020B0604030504040204" pitchFamily="34" charset="0"/>
                <a:ea typeface="Tahoma" panose="020B0604030504040204" pitchFamily="34" charset="0"/>
                <a:cs typeface="Tahoma" panose="020B0604030504040204" pitchFamily="34" charset="0"/>
              </a:rPr>
              <a:t>Principles of measurements and sensors</a:t>
            </a:r>
          </a:p>
        </p:txBody>
      </p:sp>
      <p:pic>
        <p:nvPicPr>
          <p:cNvPr id="4" name="Picture 3">
            <a:extLst>
              <a:ext uri="{FF2B5EF4-FFF2-40B4-BE49-F238E27FC236}">
                <a16:creationId xmlns:a16="http://schemas.microsoft.com/office/drawing/2014/main" id="{D001291B-D18F-785F-8C68-4A4D5D59652B}"/>
              </a:ext>
            </a:extLst>
          </p:cNvPr>
          <p:cNvPicPr>
            <a:picLocks noChangeAspect="1"/>
          </p:cNvPicPr>
          <p:nvPr/>
        </p:nvPicPr>
        <p:blipFill rotWithShape="1">
          <a:blip r:embed="rId2"/>
          <a:srcRect t="30933" b="29867"/>
          <a:stretch/>
        </p:blipFill>
        <p:spPr>
          <a:xfrm>
            <a:off x="8382000" y="-101600"/>
            <a:ext cx="3810000" cy="1107440"/>
          </a:xfrm>
          <a:prstGeom prst="rect">
            <a:avLst/>
          </a:prstGeom>
        </p:spPr>
      </p:pic>
    </p:spTree>
    <p:extLst>
      <p:ext uri="{BB962C8B-B14F-4D97-AF65-F5344CB8AC3E}">
        <p14:creationId xmlns:p14="http://schemas.microsoft.com/office/powerpoint/2010/main" val="18193592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79E307-41AC-5EFA-05F0-F53629167130}"/>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Infrared sensor(IR sensor)</a:t>
            </a:r>
          </a:p>
        </p:txBody>
      </p:sp>
      <p:sp>
        <p:nvSpPr>
          <p:cNvPr id="3" name="Content Placeholder 2">
            <a:extLst>
              <a:ext uri="{FF2B5EF4-FFF2-40B4-BE49-F238E27FC236}">
                <a16:creationId xmlns:a16="http://schemas.microsoft.com/office/drawing/2014/main" id="{8436587E-C99D-D05E-2006-35D226969E49}"/>
              </a:ext>
            </a:extLst>
          </p:cNvPr>
          <p:cNvSpPr>
            <a:spLocks noGrp="1"/>
          </p:cNvSpPr>
          <p:nvPr>
            <p:ph idx="1"/>
          </p:nvPr>
        </p:nvSpPr>
        <p:spPr/>
        <p:txBody>
          <a:bodyPr>
            <a:noAutofit/>
          </a:bodyPr>
          <a:lstStyle/>
          <a:p>
            <a:r>
              <a:rPr lang="en-US" sz="2000" dirty="0">
                <a:latin typeface="Times New Roman" panose="02020603050405020304" pitchFamily="18" charset="0"/>
                <a:cs typeface="Times New Roman" panose="02020603050405020304" pitchFamily="18" charset="0"/>
              </a:rPr>
              <a:t>An infrared sensor is an electronic device, that emits in order to sense some aspects of the surroundings. </a:t>
            </a:r>
          </a:p>
          <a:p>
            <a:r>
              <a:rPr lang="en-US" sz="2000" dirty="0">
                <a:latin typeface="Times New Roman" panose="02020603050405020304" pitchFamily="18" charset="0"/>
                <a:cs typeface="Times New Roman" panose="02020603050405020304" pitchFamily="18" charset="0"/>
              </a:rPr>
              <a:t>An IR sensor can measure the heat of an object.</a:t>
            </a:r>
          </a:p>
          <a:p>
            <a:r>
              <a:rPr lang="en-US" sz="2000" dirty="0">
                <a:latin typeface="Times New Roman" panose="02020603050405020304" pitchFamily="18" charset="0"/>
                <a:cs typeface="Times New Roman" panose="02020603050405020304" pitchFamily="18" charset="0"/>
              </a:rPr>
              <a:t>The IR sensor has a 3-pin connector. The connections are as follows:</a:t>
            </a:r>
          </a:p>
          <a:p>
            <a:pPr marL="0" indent="0">
              <a:buNone/>
            </a:pPr>
            <a:r>
              <a:rPr lang="en-US" sz="2000" dirty="0">
                <a:latin typeface="Times New Roman" panose="02020603050405020304" pitchFamily="18" charset="0"/>
                <a:cs typeface="Times New Roman" panose="02020603050405020304" pitchFamily="18" charset="0"/>
              </a:rPr>
              <a:t>	1. VCC is the power supply pin for the IR sensor which we connect to the 5V pin on the Arduino.</a:t>
            </a:r>
          </a:p>
          <a:p>
            <a:pPr marL="0" indent="0">
              <a:buNone/>
            </a:pPr>
            <a:r>
              <a:rPr lang="en-US" sz="2000" dirty="0">
                <a:latin typeface="Times New Roman" panose="02020603050405020304" pitchFamily="18" charset="0"/>
                <a:cs typeface="Times New Roman" panose="02020603050405020304" pitchFamily="18" charset="0"/>
              </a:rPr>
              <a:t>	2. OUT pin is a 5V TTL logic output. </a:t>
            </a:r>
          </a:p>
          <a:p>
            <a:pPr marL="0" indent="0">
              <a:buNone/>
            </a:pPr>
            <a:r>
              <a:rPr lang="en-US" sz="2000" dirty="0">
                <a:latin typeface="Times New Roman" panose="02020603050405020304" pitchFamily="18" charset="0"/>
                <a:cs typeface="Times New Roman" panose="02020603050405020304" pitchFamily="18" charset="0"/>
              </a:rPr>
              <a:t>	3. GND Should be connected to the ground of the Arduino.</a:t>
            </a:r>
          </a:p>
        </p:txBody>
      </p:sp>
      <p:pic>
        <p:nvPicPr>
          <p:cNvPr id="4" name="Picture 3">
            <a:extLst>
              <a:ext uri="{FF2B5EF4-FFF2-40B4-BE49-F238E27FC236}">
                <a16:creationId xmlns:a16="http://schemas.microsoft.com/office/drawing/2014/main" id="{25B97143-E6D9-FDCE-B814-9F69612D9F81}"/>
              </a:ext>
            </a:extLst>
          </p:cNvPr>
          <p:cNvPicPr>
            <a:picLocks noChangeAspect="1"/>
          </p:cNvPicPr>
          <p:nvPr/>
        </p:nvPicPr>
        <p:blipFill rotWithShape="1">
          <a:blip r:embed="rId2"/>
          <a:srcRect t="30933" b="29867"/>
          <a:stretch/>
        </p:blipFill>
        <p:spPr>
          <a:xfrm>
            <a:off x="8382000" y="-21562"/>
            <a:ext cx="3810000" cy="1107440"/>
          </a:xfrm>
          <a:prstGeom prst="rect">
            <a:avLst/>
          </a:prstGeom>
        </p:spPr>
      </p:pic>
    </p:spTree>
    <p:extLst>
      <p:ext uri="{BB962C8B-B14F-4D97-AF65-F5344CB8AC3E}">
        <p14:creationId xmlns:p14="http://schemas.microsoft.com/office/powerpoint/2010/main" val="21259635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79E307-41AC-5EFA-05F0-F53629167130}"/>
              </a:ext>
            </a:extLst>
          </p:cNvPr>
          <p:cNvSpPr>
            <a:spLocks noGrp="1"/>
          </p:cNvSpPr>
          <p:nvPr>
            <p:ph type="title"/>
          </p:nvPr>
        </p:nvSpPr>
        <p:spPr>
          <a:xfrm>
            <a:off x="1381759" y="71120"/>
            <a:ext cx="7091681" cy="1371600"/>
          </a:xfrm>
        </p:spPr>
        <p:txBody>
          <a:bodyPr/>
          <a:lstStyle/>
          <a:p>
            <a:r>
              <a:rPr lang="en-US" dirty="0">
                <a:latin typeface="Times New Roman" panose="02020603050405020304" pitchFamily="18" charset="0"/>
                <a:cs typeface="Times New Roman" panose="02020603050405020304" pitchFamily="18" charset="0"/>
              </a:rPr>
              <a:t>RELAY SPDT</a:t>
            </a:r>
          </a:p>
        </p:txBody>
      </p:sp>
      <p:sp>
        <p:nvSpPr>
          <p:cNvPr id="3" name="Content Placeholder 2">
            <a:extLst>
              <a:ext uri="{FF2B5EF4-FFF2-40B4-BE49-F238E27FC236}">
                <a16:creationId xmlns:a16="http://schemas.microsoft.com/office/drawing/2014/main" id="{8436587E-C99D-D05E-2006-35D226969E49}"/>
              </a:ext>
            </a:extLst>
          </p:cNvPr>
          <p:cNvSpPr>
            <a:spLocks noGrp="1"/>
          </p:cNvSpPr>
          <p:nvPr>
            <p:ph idx="1"/>
          </p:nvPr>
        </p:nvSpPr>
        <p:spPr>
          <a:xfrm>
            <a:off x="1143000" y="1213167"/>
            <a:ext cx="9905999" cy="3541714"/>
          </a:xfrm>
        </p:spPr>
        <p:txBody>
          <a:bodyPr>
            <a:normAutofit/>
          </a:bodyPr>
          <a:lstStyle/>
          <a:p>
            <a:r>
              <a:rPr lang="en-US" sz="2000" dirty="0">
                <a:latin typeface="Times New Roman" panose="02020603050405020304" pitchFamily="18" charset="0"/>
                <a:cs typeface="Times New Roman" panose="02020603050405020304" pitchFamily="18" charset="0"/>
              </a:rPr>
              <a:t>Relay is an electromagnetic switch, which is controlled by small current, and used to switch ON and OFF relatively much larger current. </a:t>
            </a:r>
          </a:p>
          <a:p>
            <a:r>
              <a:rPr lang="en-US" sz="2000" dirty="0">
                <a:latin typeface="Times New Roman" panose="02020603050405020304" pitchFamily="18" charset="0"/>
                <a:cs typeface="Times New Roman" panose="02020603050405020304" pitchFamily="18" charset="0"/>
              </a:rPr>
              <a:t>It means by applying small current we can switch ON the relay which allows much larger current to flow. </a:t>
            </a:r>
          </a:p>
          <a:p>
            <a:r>
              <a:rPr lang="en-US" sz="2000" dirty="0">
                <a:latin typeface="Times New Roman" panose="02020603050405020304" pitchFamily="18" charset="0"/>
                <a:cs typeface="Times New Roman" panose="02020603050405020304" pitchFamily="18" charset="0"/>
              </a:rPr>
              <a:t>A relay is a good example of controlling the AC (alternate current) devices, using a much smaller DC current.</a:t>
            </a:r>
          </a:p>
          <a:p>
            <a:r>
              <a:rPr lang="en-US" sz="2000" dirty="0">
                <a:latin typeface="Times New Roman" panose="02020603050405020304" pitchFamily="18" charset="0"/>
                <a:cs typeface="Times New Roman" panose="02020603050405020304" pitchFamily="18" charset="0"/>
              </a:rPr>
              <a:t>Single Pole Double Throw (SPDT) Relay is commonly used Relay , it has five terminals as below:</a:t>
            </a:r>
          </a:p>
          <a:p>
            <a:endParaRPr lang="en-US" sz="2000" dirty="0">
              <a:latin typeface="Times New Roman" panose="02020603050405020304" pitchFamily="18" charset="0"/>
              <a:cs typeface="Times New Roman" panose="02020603050405020304" pitchFamily="18" charset="0"/>
            </a:endParaRPr>
          </a:p>
          <a:p>
            <a:pPr marL="0" indent="0">
              <a:buNone/>
            </a:pPr>
            <a:endParaRPr lang="en-US" sz="2000" dirty="0">
              <a:latin typeface="Times New Roman" panose="02020603050405020304" pitchFamily="18" charset="0"/>
              <a:cs typeface="Times New Roman" panose="02020603050405020304" pitchFamily="18" charset="0"/>
            </a:endParaRPr>
          </a:p>
        </p:txBody>
      </p:sp>
      <p:pic>
        <p:nvPicPr>
          <p:cNvPr id="4" name="Picture 3" descr="SPDT Relay Working">
            <a:extLst>
              <a:ext uri="{FF2B5EF4-FFF2-40B4-BE49-F238E27FC236}">
                <a16:creationId xmlns:a16="http://schemas.microsoft.com/office/drawing/2014/main" id="{6488CE5D-82B2-EE63-DB1B-B0EE56E6DA7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752849" y="4695508"/>
            <a:ext cx="4686300" cy="1898650"/>
          </a:xfrm>
          <a:prstGeom prst="rect">
            <a:avLst/>
          </a:prstGeom>
          <a:noFill/>
          <a:ln>
            <a:noFill/>
          </a:ln>
        </p:spPr>
      </p:pic>
      <p:pic>
        <p:nvPicPr>
          <p:cNvPr id="5" name="Picture 4">
            <a:extLst>
              <a:ext uri="{FF2B5EF4-FFF2-40B4-BE49-F238E27FC236}">
                <a16:creationId xmlns:a16="http://schemas.microsoft.com/office/drawing/2014/main" id="{27A7A6A8-9798-368D-6E4F-3831CB5891BC}"/>
              </a:ext>
            </a:extLst>
          </p:cNvPr>
          <p:cNvPicPr>
            <a:picLocks noChangeAspect="1"/>
          </p:cNvPicPr>
          <p:nvPr/>
        </p:nvPicPr>
        <p:blipFill rotWithShape="1">
          <a:blip r:embed="rId3"/>
          <a:srcRect t="30933" b="29867"/>
          <a:stretch/>
        </p:blipFill>
        <p:spPr>
          <a:xfrm>
            <a:off x="8382000" y="-21562"/>
            <a:ext cx="3810000" cy="1107440"/>
          </a:xfrm>
          <a:prstGeom prst="rect">
            <a:avLst/>
          </a:prstGeom>
        </p:spPr>
      </p:pic>
    </p:spTree>
    <p:extLst>
      <p:ext uri="{BB962C8B-B14F-4D97-AF65-F5344CB8AC3E}">
        <p14:creationId xmlns:p14="http://schemas.microsoft.com/office/powerpoint/2010/main" val="23653889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79E307-41AC-5EFA-05F0-F53629167130}"/>
              </a:ext>
            </a:extLst>
          </p:cNvPr>
          <p:cNvSpPr>
            <a:spLocks noGrp="1"/>
          </p:cNvSpPr>
          <p:nvPr>
            <p:ph type="title"/>
          </p:nvPr>
        </p:nvSpPr>
        <p:spPr>
          <a:xfrm>
            <a:off x="1364775" y="660400"/>
            <a:ext cx="9970450" cy="711200"/>
          </a:xfrm>
        </p:spPr>
        <p:txBody>
          <a:bodyPr>
            <a:normAutofit/>
          </a:bodyPr>
          <a:lstStyle/>
          <a:p>
            <a:r>
              <a:rPr lang="en-US" dirty="0">
                <a:latin typeface="Times New Roman" panose="02020603050405020304" pitchFamily="18" charset="0"/>
                <a:cs typeface="Times New Roman" panose="02020603050405020304" pitchFamily="18" charset="0"/>
              </a:rPr>
              <a:t>16x2 Liquid Crystal Display</a:t>
            </a:r>
          </a:p>
        </p:txBody>
      </p:sp>
      <p:sp>
        <p:nvSpPr>
          <p:cNvPr id="3" name="Content Placeholder 2">
            <a:extLst>
              <a:ext uri="{FF2B5EF4-FFF2-40B4-BE49-F238E27FC236}">
                <a16:creationId xmlns:a16="http://schemas.microsoft.com/office/drawing/2014/main" id="{8436587E-C99D-D05E-2006-35D226969E49}"/>
              </a:ext>
            </a:extLst>
          </p:cNvPr>
          <p:cNvSpPr>
            <a:spLocks noGrp="1"/>
          </p:cNvSpPr>
          <p:nvPr>
            <p:ph idx="1"/>
          </p:nvPr>
        </p:nvSpPr>
        <p:spPr>
          <a:xfrm>
            <a:off x="965200" y="1645920"/>
            <a:ext cx="11318241" cy="1981200"/>
          </a:xfrm>
        </p:spPr>
        <p:txBody>
          <a:bodyPr>
            <a:noAutofit/>
          </a:bodyPr>
          <a:lstStyle/>
          <a:p>
            <a:r>
              <a:rPr lang="en-US" sz="2000" dirty="0">
                <a:latin typeface="Times New Roman" panose="02020603050405020304" pitchFamily="18" charset="0"/>
                <a:cs typeface="Times New Roman" panose="02020603050405020304" pitchFamily="18" charset="0"/>
              </a:rPr>
              <a:t>Why it is called 16x2 ?</a:t>
            </a:r>
          </a:p>
          <a:p>
            <a:pPr marL="0" indent="0">
              <a:buNone/>
            </a:pPr>
            <a:r>
              <a:rPr lang="en-US" sz="2000" dirty="0">
                <a:latin typeface="Times New Roman" panose="02020603050405020304" pitchFamily="18" charset="0"/>
                <a:cs typeface="Times New Roman" panose="02020603050405020304" pitchFamily="18" charset="0"/>
              </a:rPr>
              <a:t>  Because you can write 16 characters or numbers in column wise and 2 in row wise. This display have total of 16 pins. Here I only use 12 pins. Here we use the pins except D0, D1, D2, D3. Because here I interface the LCD in 4 bit mode.</a:t>
            </a:r>
          </a:p>
        </p:txBody>
      </p:sp>
      <p:sp>
        <p:nvSpPr>
          <p:cNvPr id="4" name="TextBox 3">
            <a:extLst>
              <a:ext uri="{FF2B5EF4-FFF2-40B4-BE49-F238E27FC236}">
                <a16:creationId xmlns:a16="http://schemas.microsoft.com/office/drawing/2014/main" id="{BCA88D05-8DE8-3B62-D609-08D0D2C94369}"/>
              </a:ext>
            </a:extLst>
          </p:cNvPr>
          <p:cNvSpPr txBox="1"/>
          <p:nvPr/>
        </p:nvSpPr>
        <p:spPr>
          <a:xfrm>
            <a:off x="3230880" y="3429000"/>
            <a:ext cx="8961120" cy="4001095"/>
          </a:xfrm>
          <a:prstGeom prst="rect">
            <a:avLst/>
          </a:prstGeom>
          <a:noFill/>
        </p:spPr>
        <p:txBody>
          <a:bodyPr wrap="square" rtlCol="0">
            <a:spAutoFit/>
          </a:bodyPr>
          <a:lstStyle/>
          <a:p>
            <a:r>
              <a:rPr lang="en-US" sz="2000" dirty="0"/>
              <a:t>The use of pins listed below</a:t>
            </a:r>
          </a:p>
          <a:p>
            <a:pPr marL="285750" indent="-285750">
              <a:buFont typeface="Arial" panose="020B0604020202020204" pitchFamily="34" charset="0"/>
              <a:buChar char="•"/>
            </a:pPr>
            <a:r>
              <a:rPr lang="en-US" sz="2000" dirty="0"/>
              <a:t>GND(VSS) </a:t>
            </a:r>
          </a:p>
          <a:p>
            <a:pPr marL="285750" indent="-285750">
              <a:buFont typeface="Arial" panose="020B0604020202020204" pitchFamily="34" charset="0"/>
              <a:buChar char="•"/>
            </a:pPr>
            <a:r>
              <a:rPr lang="en-US" sz="2000" dirty="0"/>
              <a:t>VCC </a:t>
            </a:r>
          </a:p>
          <a:p>
            <a:pPr marL="285750" indent="-285750">
              <a:buFont typeface="Arial" panose="020B0604020202020204" pitchFamily="34" charset="0"/>
              <a:buChar char="•"/>
            </a:pPr>
            <a:r>
              <a:rPr lang="en-US" sz="2000" dirty="0"/>
              <a:t>Contrast (VEE) </a:t>
            </a:r>
          </a:p>
          <a:p>
            <a:pPr marL="285750" indent="-285750">
              <a:buFont typeface="Arial" panose="020B0604020202020204" pitchFamily="34" charset="0"/>
              <a:buChar char="•"/>
            </a:pPr>
            <a:r>
              <a:rPr lang="en-US" sz="2000" dirty="0"/>
              <a:t>RS </a:t>
            </a:r>
          </a:p>
          <a:p>
            <a:pPr marL="285750" indent="-285750">
              <a:buFont typeface="Arial" panose="020B0604020202020204" pitchFamily="34" charset="0"/>
              <a:buChar char="•"/>
            </a:pPr>
            <a:r>
              <a:rPr lang="en-US" sz="2000" dirty="0"/>
              <a:t>RW </a:t>
            </a:r>
          </a:p>
          <a:p>
            <a:pPr marL="285750" indent="-285750">
              <a:buFont typeface="Arial" panose="020B0604020202020204" pitchFamily="34" charset="0"/>
              <a:buChar char="•"/>
            </a:pPr>
            <a:r>
              <a:rPr lang="en-US" sz="2000" dirty="0"/>
              <a:t>EN (E) </a:t>
            </a:r>
          </a:p>
          <a:p>
            <a:pPr marL="285750" indent="-285750">
              <a:buFont typeface="Arial" panose="020B0604020202020204" pitchFamily="34" charset="0"/>
              <a:buChar char="•"/>
            </a:pPr>
            <a:r>
              <a:rPr lang="en-US" sz="2000" dirty="0"/>
              <a:t>D0-D7 (DB0-DB7)</a:t>
            </a:r>
          </a:p>
          <a:p>
            <a:pPr marL="285750" indent="-285750">
              <a:buFont typeface="Arial" panose="020B0604020202020204" pitchFamily="34" charset="0"/>
              <a:buChar char="•"/>
            </a:pPr>
            <a:r>
              <a:rPr lang="en-US" sz="2000" dirty="0"/>
              <a:t>A-Backlight(+) This is the anode pin of the backlight of the display</a:t>
            </a:r>
          </a:p>
          <a:p>
            <a:pPr marL="285750" indent="-285750">
              <a:buFont typeface="Arial" panose="020B0604020202020204" pitchFamily="34" charset="0"/>
              <a:buChar char="•"/>
            </a:pPr>
            <a:r>
              <a:rPr lang="en-US" sz="2000" dirty="0"/>
              <a:t>K-Backlight(-) This is the cathode pin of the backlight of the display</a:t>
            </a:r>
            <a:endParaRPr lang="en-US" sz="2000" dirty="0">
              <a:latin typeface="Times New Roman" panose="02020603050405020304" pitchFamily="18" charset="0"/>
              <a:cs typeface="Times New Roman" panose="02020603050405020304" pitchFamily="18" charset="0"/>
            </a:endParaRPr>
          </a:p>
          <a:p>
            <a:endParaRPr lang="en-US" sz="1800" dirty="0"/>
          </a:p>
          <a:p>
            <a:endParaRPr lang="en-US" sz="1800" dirty="0"/>
          </a:p>
          <a:p>
            <a:endParaRPr lang="en-US" dirty="0"/>
          </a:p>
        </p:txBody>
      </p:sp>
      <p:pic>
        <p:nvPicPr>
          <p:cNvPr id="5" name="Picture 4">
            <a:extLst>
              <a:ext uri="{FF2B5EF4-FFF2-40B4-BE49-F238E27FC236}">
                <a16:creationId xmlns:a16="http://schemas.microsoft.com/office/drawing/2014/main" id="{FD37BEB0-D48F-019F-B667-58277615DF0B}"/>
              </a:ext>
            </a:extLst>
          </p:cNvPr>
          <p:cNvPicPr>
            <a:picLocks noChangeAspect="1"/>
          </p:cNvPicPr>
          <p:nvPr/>
        </p:nvPicPr>
        <p:blipFill rotWithShape="1">
          <a:blip r:embed="rId2"/>
          <a:srcRect t="30933" b="29867"/>
          <a:stretch/>
        </p:blipFill>
        <p:spPr>
          <a:xfrm>
            <a:off x="8382000" y="-21562"/>
            <a:ext cx="3810000" cy="1107440"/>
          </a:xfrm>
          <a:prstGeom prst="rect">
            <a:avLst/>
          </a:prstGeom>
        </p:spPr>
      </p:pic>
    </p:spTree>
    <p:extLst>
      <p:ext uri="{BB962C8B-B14F-4D97-AF65-F5344CB8AC3E}">
        <p14:creationId xmlns:p14="http://schemas.microsoft.com/office/powerpoint/2010/main" val="27664576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024210-1C55-287D-0EDD-5F838C439DD4}"/>
              </a:ext>
            </a:extLst>
          </p:cNvPr>
          <p:cNvSpPr>
            <a:spLocks noGrp="1"/>
          </p:cNvSpPr>
          <p:nvPr>
            <p:ph type="title"/>
          </p:nvPr>
        </p:nvSpPr>
        <p:spPr/>
        <p:txBody>
          <a:bodyPr/>
          <a:lstStyle/>
          <a:p>
            <a:r>
              <a:rPr lang="en-US" dirty="0"/>
              <a:t>PHOTO RESISITOR:</a:t>
            </a:r>
          </a:p>
        </p:txBody>
      </p:sp>
      <p:sp>
        <p:nvSpPr>
          <p:cNvPr id="3" name="Content Placeholder 2">
            <a:extLst>
              <a:ext uri="{FF2B5EF4-FFF2-40B4-BE49-F238E27FC236}">
                <a16:creationId xmlns:a16="http://schemas.microsoft.com/office/drawing/2014/main" id="{1030C98F-089D-653D-A61E-CAF8CAB11660}"/>
              </a:ext>
            </a:extLst>
          </p:cNvPr>
          <p:cNvSpPr>
            <a:spLocks noGrp="1"/>
          </p:cNvSpPr>
          <p:nvPr>
            <p:ph idx="1"/>
          </p:nvPr>
        </p:nvSpPr>
        <p:spPr/>
        <p:txBody>
          <a:bodyPr/>
          <a:lstStyle/>
          <a:p>
            <a:pPr marL="0" indent="0">
              <a:buNone/>
            </a:pPr>
            <a:r>
              <a:rPr lang="en-US" dirty="0"/>
              <a:t>A photoresistor (also known as a Photocell, or light-dependent resistor, LDR, or photo-conductive cell) is a passive component that decreases resistance with respect to receiving luminosity (light) on the component's sensitive surface. The resistance of a photoresistor decreases with increase in incident light intensity; in other words, it exhibits photoconductivity. A photoresistor can be applied in light-sensitive detector circuits and light-activated and dark-activated switching circuits acting as a resistance semiconductor.</a:t>
            </a:r>
          </a:p>
        </p:txBody>
      </p:sp>
      <p:pic>
        <p:nvPicPr>
          <p:cNvPr id="4" name="Picture 3">
            <a:extLst>
              <a:ext uri="{FF2B5EF4-FFF2-40B4-BE49-F238E27FC236}">
                <a16:creationId xmlns:a16="http://schemas.microsoft.com/office/drawing/2014/main" id="{76606E3D-69B7-EBBA-8EE2-C55B68CDF19F}"/>
              </a:ext>
            </a:extLst>
          </p:cNvPr>
          <p:cNvPicPr>
            <a:picLocks noChangeAspect="1"/>
          </p:cNvPicPr>
          <p:nvPr/>
        </p:nvPicPr>
        <p:blipFill rotWithShape="1">
          <a:blip r:embed="rId2"/>
          <a:srcRect t="30933" b="29867"/>
          <a:stretch/>
        </p:blipFill>
        <p:spPr>
          <a:xfrm>
            <a:off x="8382000" y="-21562"/>
            <a:ext cx="3810000" cy="1107440"/>
          </a:xfrm>
          <a:prstGeom prst="rect">
            <a:avLst/>
          </a:prstGeom>
        </p:spPr>
      </p:pic>
    </p:spTree>
    <p:extLst>
      <p:ext uri="{BB962C8B-B14F-4D97-AF65-F5344CB8AC3E}">
        <p14:creationId xmlns:p14="http://schemas.microsoft.com/office/powerpoint/2010/main" val="36572492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024210-1C55-287D-0EDD-5F838C439DD4}"/>
              </a:ext>
            </a:extLst>
          </p:cNvPr>
          <p:cNvSpPr>
            <a:spLocks noGrp="1"/>
          </p:cNvSpPr>
          <p:nvPr>
            <p:ph type="title"/>
          </p:nvPr>
        </p:nvSpPr>
        <p:spPr/>
        <p:txBody>
          <a:bodyPr/>
          <a:lstStyle/>
          <a:p>
            <a:r>
              <a:rPr lang="en-US" dirty="0"/>
              <a:t>DC MOTOR:</a:t>
            </a:r>
          </a:p>
        </p:txBody>
      </p:sp>
      <p:sp>
        <p:nvSpPr>
          <p:cNvPr id="3" name="Content Placeholder 2">
            <a:extLst>
              <a:ext uri="{FF2B5EF4-FFF2-40B4-BE49-F238E27FC236}">
                <a16:creationId xmlns:a16="http://schemas.microsoft.com/office/drawing/2014/main" id="{1030C98F-089D-653D-A61E-CAF8CAB11660}"/>
              </a:ext>
            </a:extLst>
          </p:cNvPr>
          <p:cNvSpPr>
            <a:spLocks noGrp="1"/>
          </p:cNvSpPr>
          <p:nvPr>
            <p:ph idx="1"/>
          </p:nvPr>
        </p:nvSpPr>
        <p:spPr/>
        <p:txBody>
          <a:bodyPr/>
          <a:lstStyle/>
          <a:p>
            <a:r>
              <a:rPr lang="en-US" dirty="0"/>
              <a:t>A Direct Current motor is the most common type of motor.</a:t>
            </a:r>
          </a:p>
          <a:p>
            <a:r>
              <a:rPr lang="en-US" dirty="0"/>
              <a:t>DC motors normally have just two leads, one positive and one negative.</a:t>
            </a:r>
          </a:p>
          <a:p>
            <a:r>
              <a:rPr lang="en-US" dirty="0"/>
              <a:t>If you connect these two leads directly to a battery, the motor will rotate.</a:t>
            </a:r>
          </a:p>
          <a:p>
            <a:r>
              <a:rPr lang="en-US" dirty="0"/>
              <a:t>If you switch the leads, the motor will rotate in the opposite direction.</a:t>
            </a:r>
          </a:p>
          <a:p>
            <a:endParaRPr lang="en-US" dirty="0"/>
          </a:p>
        </p:txBody>
      </p:sp>
      <p:pic>
        <p:nvPicPr>
          <p:cNvPr id="4" name="Picture 3">
            <a:extLst>
              <a:ext uri="{FF2B5EF4-FFF2-40B4-BE49-F238E27FC236}">
                <a16:creationId xmlns:a16="http://schemas.microsoft.com/office/drawing/2014/main" id="{FBFA51F3-87FE-29B1-F3EB-7745EADCF282}"/>
              </a:ext>
            </a:extLst>
          </p:cNvPr>
          <p:cNvPicPr>
            <a:picLocks noChangeAspect="1"/>
          </p:cNvPicPr>
          <p:nvPr/>
        </p:nvPicPr>
        <p:blipFill rotWithShape="1">
          <a:blip r:embed="rId2"/>
          <a:srcRect t="30933" b="29867"/>
          <a:stretch/>
        </p:blipFill>
        <p:spPr>
          <a:xfrm>
            <a:off x="8382000" y="-21562"/>
            <a:ext cx="3810000" cy="1107440"/>
          </a:xfrm>
          <a:prstGeom prst="rect">
            <a:avLst/>
          </a:prstGeom>
        </p:spPr>
      </p:pic>
    </p:spTree>
    <p:extLst>
      <p:ext uri="{BB962C8B-B14F-4D97-AF65-F5344CB8AC3E}">
        <p14:creationId xmlns:p14="http://schemas.microsoft.com/office/powerpoint/2010/main" val="22695682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8B3822F-2F2F-A808-DF81-22F9ED09048E}"/>
              </a:ext>
            </a:extLst>
          </p:cNvPr>
          <p:cNvSpPr>
            <a:spLocks noGrp="1"/>
          </p:cNvSpPr>
          <p:nvPr>
            <p:ph type="title"/>
          </p:nvPr>
        </p:nvSpPr>
        <p:spPr>
          <a:xfrm>
            <a:off x="1141413" y="618518"/>
            <a:ext cx="9905998" cy="875002"/>
          </a:xfrm>
        </p:spPr>
        <p:txBody>
          <a:bodyPr/>
          <a:lstStyle/>
          <a:p>
            <a:r>
              <a:rPr lang="en-US" dirty="0"/>
              <a:t>CIRCUIT</a:t>
            </a:r>
          </a:p>
        </p:txBody>
      </p:sp>
      <p:pic>
        <p:nvPicPr>
          <p:cNvPr id="9" name="Picture 8">
            <a:extLst>
              <a:ext uri="{FF2B5EF4-FFF2-40B4-BE49-F238E27FC236}">
                <a16:creationId xmlns:a16="http://schemas.microsoft.com/office/drawing/2014/main" id="{E938B464-32E9-4D37-9A52-00BE5A6B143C}"/>
              </a:ext>
            </a:extLst>
          </p:cNvPr>
          <p:cNvPicPr>
            <a:picLocks noChangeAspect="1"/>
          </p:cNvPicPr>
          <p:nvPr/>
        </p:nvPicPr>
        <p:blipFill>
          <a:blip r:embed="rId2"/>
          <a:stretch>
            <a:fillRect/>
          </a:stretch>
        </p:blipFill>
        <p:spPr>
          <a:xfrm>
            <a:off x="1141413" y="1493520"/>
            <a:ext cx="10220960" cy="4790715"/>
          </a:xfrm>
          <a:prstGeom prst="rect">
            <a:avLst/>
          </a:prstGeom>
        </p:spPr>
      </p:pic>
      <p:pic>
        <p:nvPicPr>
          <p:cNvPr id="4" name="Picture 3">
            <a:extLst>
              <a:ext uri="{FF2B5EF4-FFF2-40B4-BE49-F238E27FC236}">
                <a16:creationId xmlns:a16="http://schemas.microsoft.com/office/drawing/2014/main" id="{0AB4D2DA-9CB9-82D2-6C22-628B09D249F5}"/>
              </a:ext>
            </a:extLst>
          </p:cNvPr>
          <p:cNvPicPr>
            <a:picLocks noChangeAspect="1"/>
          </p:cNvPicPr>
          <p:nvPr/>
        </p:nvPicPr>
        <p:blipFill rotWithShape="1">
          <a:blip r:embed="rId3"/>
          <a:srcRect t="30933" b="29867"/>
          <a:stretch/>
        </p:blipFill>
        <p:spPr>
          <a:xfrm>
            <a:off x="8382000" y="-21562"/>
            <a:ext cx="3810000" cy="1107440"/>
          </a:xfrm>
          <a:prstGeom prst="rect">
            <a:avLst/>
          </a:prstGeom>
        </p:spPr>
      </p:pic>
    </p:spTree>
    <p:extLst>
      <p:ext uri="{BB962C8B-B14F-4D97-AF65-F5344CB8AC3E}">
        <p14:creationId xmlns:p14="http://schemas.microsoft.com/office/powerpoint/2010/main" val="11760882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B095DA7-0526-716C-FFA9-8D797F21A838}"/>
              </a:ext>
            </a:extLst>
          </p:cNvPr>
          <p:cNvPicPr>
            <a:picLocks noGrp="1" noChangeAspect="1"/>
          </p:cNvPicPr>
          <p:nvPr>
            <p:ph idx="1"/>
          </p:nvPr>
        </p:nvPicPr>
        <p:blipFill rotWithShape="1">
          <a:blip r:embed="rId2"/>
          <a:srcRect b="15244"/>
          <a:stretch/>
        </p:blipFill>
        <p:spPr>
          <a:xfrm rot="16200000">
            <a:off x="1030351" y="983877"/>
            <a:ext cx="4360416" cy="5384802"/>
          </a:xfrm>
          <a:prstGeom prst="rect">
            <a:avLst/>
          </a:prstGeom>
        </p:spPr>
      </p:pic>
      <p:pic>
        <p:nvPicPr>
          <p:cNvPr id="4" name="Picture 3">
            <a:extLst>
              <a:ext uri="{FF2B5EF4-FFF2-40B4-BE49-F238E27FC236}">
                <a16:creationId xmlns:a16="http://schemas.microsoft.com/office/drawing/2014/main" id="{4D03588E-389F-896B-FDF3-6E2C2F51B7B5}"/>
              </a:ext>
            </a:extLst>
          </p:cNvPr>
          <p:cNvPicPr>
            <a:picLocks noChangeAspect="1"/>
          </p:cNvPicPr>
          <p:nvPr/>
        </p:nvPicPr>
        <p:blipFill rotWithShape="1">
          <a:blip r:embed="rId3"/>
          <a:srcRect t="30933" b="29867"/>
          <a:stretch/>
        </p:blipFill>
        <p:spPr>
          <a:xfrm>
            <a:off x="8382000" y="-21562"/>
            <a:ext cx="3810000" cy="1107440"/>
          </a:xfrm>
          <a:prstGeom prst="rect">
            <a:avLst/>
          </a:prstGeom>
        </p:spPr>
      </p:pic>
      <p:pic>
        <p:nvPicPr>
          <p:cNvPr id="6" name="Picture 5">
            <a:extLst>
              <a:ext uri="{FF2B5EF4-FFF2-40B4-BE49-F238E27FC236}">
                <a16:creationId xmlns:a16="http://schemas.microsoft.com/office/drawing/2014/main" id="{4753A3D4-2262-574E-4CF6-63944F6CA620}"/>
              </a:ext>
            </a:extLst>
          </p:cNvPr>
          <p:cNvPicPr>
            <a:picLocks noChangeAspect="1"/>
          </p:cNvPicPr>
          <p:nvPr/>
        </p:nvPicPr>
        <p:blipFill>
          <a:blip r:embed="rId4"/>
          <a:stretch>
            <a:fillRect/>
          </a:stretch>
        </p:blipFill>
        <p:spPr>
          <a:xfrm rot="5400000">
            <a:off x="6831570" y="953540"/>
            <a:ext cx="4360417" cy="5445474"/>
          </a:xfrm>
          <a:prstGeom prst="rect">
            <a:avLst/>
          </a:prstGeom>
        </p:spPr>
      </p:pic>
    </p:spTree>
    <p:extLst>
      <p:ext uri="{BB962C8B-B14F-4D97-AF65-F5344CB8AC3E}">
        <p14:creationId xmlns:p14="http://schemas.microsoft.com/office/powerpoint/2010/main" val="38675664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A3B103-A0F4-E82B-01A7-121486E51C96}"/>
              </a:ext>
            </a:extLst>
          </p:cNvPr>
          <p:cNvSpPr>
            <a:spLocks noGrp="1"/>
          </p:cNvSpPr>
          <p:nvPr>
            <p:ph type="title"/>
          </p:nvPr>
        </p:nvSpPr>
        <p:spPr>
          <a:xfrm>
            <a:off x="1141413" y="618518"/>
            <a:ext cx="9905998" cy="1210282"/>
          </a:xfrm>
        </p:spPr>
        <p:txBody>
          <a:bodyPr/>
          <a:lstStyle/>
          <a:p>
            <a:r>
              <a:rPr lang="en-US" dirty="0"/>
              <a:t>OUTPUT:</a:t>
            </a:r>
          </a:p>
        </p:txBody>
      </p:sp>
      <p:pic>
        <p:nvPicPr>
          <p:cNvPr id="5" name="Content Placeholder 4">
            <a:extLst>
              <a:ext uri="{FF2B5EF4-FFF2-40B4-BE49-F238E27FC236}">
                <a16:creationId xmlns:a16="http://schemas.microsoft.com/office/drawing/2014/main" id="{579E9AD3-44B0-D0C8-4187-19AB3CC003A8}"/>
              </a:ext>
            </a:extLst>
          </p:cNvPr>
          <p:cNvPicPr>
            <a:picLocks noGrp="1" noChangeAspect="1"/>
          </p:cNvPicPr>
          <p:nvPr>
            <p:ph idx="1"/>
          </p:nvPr>
        </p:nvPicPr>
        <p:blipFill>
          <a:blip r:embed="rId2"/>
          <a:stretch>
            <a:fillRect/>
          </a:stretch>
        </p:blipFill>
        <p:spPr>
          <a:xfrm>
            <a:off x="1414546" y="2160588"/>
            <a:ext cx="7122945" cy="3881437"/>
          </a:xfrm>
        </p:spPr>
      </p:pic>
      <p:pic>
        <p:nvPicPr>
          <p:cNvPr id="4" name="Picture 3">
            <a:extLst>
              <a:ext uri="{FF2B5EF4-FFF2-40B4-BE49-F238E27FC236}">
                <a16:creationId xmlns:a16="http://schemas.microsoft.com/office/drawing/2014/main" id="{6C9DB5CA-BCE4-1DD4-A69A-B77B11F4ADDC}"/>
              </a:ext>
            </a:extLst>
          </p:cNvPr>
          <p:cNvPicPr>
            <a:picLocks noChangeAspect="1"/>
          </p:cNvPicPr>
          <p:nvPr/>
        </p:nvPicPr>
        <p:blipFill rotWithShape="1">
          <a:blip r:embed="rId3"/>
          <a:srcRect t="30933" b="29867"/>
          <a:stretch/>
        </p:blipFill>
        <p:spPr>
          <a:xfrm>
            <a:off x="8382000" y="-21562"/>
            <a:ext cx="3810000" cy="1107440"/>
          </a:xfrm>
          <a:prstGeom prst="rect">
            <a:avLst/>
          </a:prstGeom>
        </p:spPr>
      </p:pic>
    </p:spTree>
    <p:extLst>
      <p:ext uri="{BB962C8B-B14F-4D97-AF65-F5344CB8AC3E}">
        <p14:creationId xmlns:p14="http://schemas.microsoft.com/office/powerpoint/2010/main" val="40024030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BEE244-B94D-D0C8-05EC-55D9749AAC31}"/>
              </a:ext>
            </a:extLst>
          </p:cNvPr>
          <p:cNvSpPr>
            <a:spLocks noGrp="1"/>
          </p:cNvSpPr>
          <p:nvPr>
            <p:ph type="title"/>
          </p:nvPr>
        </p:nvSpPr>
        <p:spPr>
          <a:xfrm>
            <a:off x="1141413" y="618518"/>
            <a:ext cx="9905998" cy="671802"/>
          </a:xfrm>
        </p:spPr>
        <p:txBody>
          <a:bodyPr>
            <a:normAutofit/>
          </a:bodyPr>
          <a:lstStyle/>
          <a:p>
            <a:r>
              <a:rPr lang="en-US" sz="2800" dirty="0"/>
              <a:t>Serial monitor:</a:t>
            </a:r>
          </a:p>
        </p:txBody>
      </p:sp>
      <p:sp>
        <p:nvSpPr>
          <p:cNvPr id="3" name="Content Placeholder 2">
            <a:extLst>
              <a:ext uri="{FF2B5EF4-FFF2-40B4-BE49-F238E27FC236}">
                <a16:creationId xmlns:a16="http://schemas.microsoft.com/office/drawing/2014/main" id="{66746C8D-311E-EFA5-EB0F-0F453D804294}"/>
              </a:ext>
            </a:extLst>
          </p:cNvPr>
          <p:cNvSpPr>
            <a:spLocks noGrp="1"/>
          </p:cNvSpPr>
          <p:nvPr>
            <p:ph idx="1"/>
          </p:nvPr>
        </p:nvSpPr>
        <p:spPr>
          <a:xfrm>
            <a:off x="978852" y="1517967"/>
            <a:ext cx="9905999" cy="483553"/>
          </a:xfrm>
        </p:spPr>
        <p:txBody>
          <a:bodyPr>
            <a:normAutofit/>
          </a:bodyPr>
          <a:lstStyle/>
          <a:p>
            <a:r>
              <a:rPr lang="en-US" dirty="0"/>
              <a:t>Ultra sonic sensor distance measurement:</a:t>
            </a:r>
          </a:p>
          <a:p>
            <a:endParaRPr lang="en-US" dirty="0"/>
          </a:p>
        </p:txBody>
      </p:sp>
      <p:pic>
        <p:nvPicPr>
          <p:cNvPr id="5" name="Picture 4">
            <a:extLst>
              <a:ext uri="{FF2B5EF4-FFF2-40B4-BE49-F238E27FC236}">
                <a16:creationId xmlns:a16="http://schemas.microsoft.com/office/drawing/2014/main" id="{694C8587-351E-0032-84F4-7FFE056E0C77}"/>
              </a:ext>
            </a:extLst>
          </p:cNvPr>
          <p:cNvPicPr>
            <a:picLocks noChangeAspect="1"/>
          </p:cNvPicPr>
          <p:nvPr/>
        </p:nvPicPr>
        <p:blipFill>
          <a:blip r:embed="rId2"/>
          <a:stretch>
            <a:fillRect/>
          </a:stretch>
        </p:blipFill>
        <p:spPr>
          <a:xfrm>
            <a:off x="1292136" y="2229167"/>
            <a:ext cx="3848298" cy="1447874"/>
          </a:xfrm>
          <a:prstGeom prst="rect">
            <a:avLst/>
          </a:prstGeom>
        </p:spPr>
      </p:pic>
      <p:sp>
        <p:nvSpPr>
          <p:cNvPr id="7" name="TextBox 6">
            <a:extLst>
              <a:ext uri="{FF2B5EF4-FFF2-40B4-BE49-F238E27FC236}">
                <a16:creationId xmlns:a16="http://schemas.microsoft.com/office/drawing/2014/main" id="{5DAF95B2-E1BE-A08B-C714-58BF47249B28}"/>
              </a:ext>
            </a:extLst>
          </p:cNvPr>
          <p:cNvSpPr txBox="1"/>
          <p:nvPr/>
        </p:nvSpPr>
        <p:spPr>
          <a:xfrm>
            <a:off x="6414453" y="1575077"/>
            <a:ext cx="6101080" cy="369332"/>
          </a:xfrm>
          <a:prstGeom prst="rect">
            <a:avLst/>
          </a:prstGeom>
          <a:noFill/>
        </p:spPr>
        <p:txBody>
          <a:bodyPr wrap="square">
            <a:spAutoFit/>
          </a:bodyPr>
          <a:lstStyle/>
          <a:p>
            <a:pPr marL="285750" indent="-285750">
              <a:buFont typeface="Arial" panose="020B0604020202020204" pitchFamily="34" charset="0"/>
              <a:buChar char="•"/>
            </a:pPr>
            <a:r>
              <a:rPr lang="en-US" dirty="0"/>
              <a:t>Current Temperature and soil moisture: </a:t>
            </a:r>
          </a:p>
        </p:txBody>
      </p:sp>
      <p:pic>
        <p:nvPicPr>
          <p:cNvPr id="11" name="Picture 10">
            <a:extLst>
              <a:ext uri="{FF2B5EF4-FFF2-40B4-BE49-F238E27FC236}">
                <a16:creationId xmlns:a16="http://schemas.microsoft.com/office/drawing/2014/main" id="{FBB9AB91-683E-B7F5-3791-92AE7496215E}"/>
              </a:ext>
            </a:extLst>
          </p:cNvPr>
          <p:cNvPicPr>
            <a:picLocks noChangeAspect="1"/>
          </p:cNvPicPr>
          <p:nvPr/>
        </p:nvPicPr>
        <p:blipFill>
          <a:blip r:embed="rId3"/>
          <a:stretch>
            <a:fillRect/>
          </a:stretch>
        </p:blipFill>
        <p:spPr>
          <a:xfrm>
            <a:off x="7051567" y="2101630"/>
            <a:ext cx="4184865" cy="3918151"/>
          </a:xfrm>
          <a:prstGeom prst="rect">
            <a:avLst/>
          </a:prstGeom>
        </p:spPr>
      </p:pic>
      <p:pic>
        <p:nvPicPr>
          <p:cNvPr id="12" name="Picture 11">
            <a:extLst>
              <a:ext uri="{FF2B5EF4-FFF2-40B4-BE49-F238E27FC236}">
                <a16:creationId xmlns:a16="http://schemas.microsoft.com/office/drawing/2014/main" id="{E416A3CC-C649-97A5-A77C-8FB89451C83E}"/>
              </a:ext>
            </a:extLst>
          </p:cNvPr>
          <p:cNvPicPr>
            <a:picLocks noChangeAspect="1"/>
          </p:cNvPicPr>
          <p:nvPr/>
        </p:nvPicPr>
        <p:blipFill rotWithShape="1">
          <a:blip r:embed="rId4"/>
          <a:srcRect t="30933" b="29867"/>
          <a:stretch/>
        </p:blipFill>
        <p:spPr>
          <a:xfrm>
            <a:off x="8382000" y="-21562"/>
            <a:ext cx="3810000" cy="1107440"/>
          </a:xfrm>
          <a:prstGeom prst="rect">
            <a:avLst/>
          </a:prstGeom>
        </p:spPr>
      </p:pic>
    </p:spTree>
    <p:extLst>
      <p:ext uri="{BB962C8B-B14F-4D97-AF65-F5344CB8AC3E}">
        <p14:creationId xmlns:p14="http://schemas.microsoft.com/office/powerpoint/2010/main" val="14886493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573634-3833-2A7E-043D-FD6A59BE4D5B}"/>
              </a:ext>
            </a:extLst>
          </p:cNvPr>
          <p:cNvSpPr>
            <a:spLocks noGrp="1"/>
          </p:cNvSpPr>
          <p:nvPr>
            <p:ph type="title"/>
          </p:nvPr>
        </p:nvSpPr>
        <p:spPr/>
        <p:txBody>
          <a:bodyPr/>
          <a:lstStyle/>
          <a:p>
            <a:endParaRPr lang="en-US" dirty="0"/>
          </a:p>
        </p:txBody>
      </p:sp>
      <p:pic>
        <p:nvPicPr>
          <p:cNvPr id="5" name="Content Placeholder 4">
            <a:extLst>
              <a:ext uri="{FF2B5EF4-FFF2-40B4-BE49-F238E27FC236}">
                <a16:creationId xmlns:a16="http://schemas.microsoft.com/office/drawing/2014/main" id="{08E5EBCD-1550-CD0D-4386-8AB3E20E7DA0}"/>
              </a:ext>
            </a:extLst>
          </p:cNvPr>
          <p:cNvPicPr>
            <a:picLocks noGrp="1" noChangeAspect="1"/>
          </p:cNvPicPr>
          <p:nvPr>
            <p:ph idx="1"/>
          </p:nvPr>
        </p:nvPicPr>
        <p:blipFill>
          <a:blip r:embed="rId2"/>
          <a:stretch>
            <a:fillRect/>
          </a:stretch>
        </p:blipFill>
        <p:spPr>
          <a:xfrm>
            <a:off x="0" y="0"/>
            <a:ext cx="4297680" cy="2763520"/>
          </a:xfrm>
          <a:prstGeom prst="rect">
            <a:avLst/>
          </a:prstGeom>
        </p:spPr>
      </p:pic>
      <p:pic>
        <p:nvPicPr>
          <p:cNvPr id="6" name="Picture 5">
            <a:extLst>
              <a:ext uri="{FF2B5EF4-FFF2-40B4-BE49-F238E27FC236}">
                <a16:creationId xmlns:a16="http://schemas.microsoft.com/office/drawing/2014/main" id="{904E55CC-6BB0-88F4-CAE9-4266CD164EF4}"/>
              </a:ext>
            </a:extLst>
          </p:cNvPr>
          <p:cNvPicPr>
            <a:picLocks noChangeAspect="1"/>
          </p:cNvPicPr>
          <p:nvPr/>
        </p:nvPicPr>
        <p:blipFill>
          <a:blip r:embed="rId3"/>
          <a:stretch>
            <a:fillRect/>
          </a:stretch>
        </p:blipFill>
        <p:spPr>
          <a:xfrm>
            <a:off x="4297680" y="1"/>
            <a:ext cx="4135120" cy="2763519"/>
          </a:xfrm>
          <a:prstGeom prst="rect">
            <a:avLst/>
          </a:prstGeom>
        </p:spPr>
      </p:pic>
      <p:pic>
        <p:nvPicPr>
          <p:cNvPr id="7" name="Picture 6">
            <a:extLst>
              <a:ext uri="{FF2B5EF4-FFF2-40B4-BE49-F238E27FC236}">
                <a16:creationId xmlns:a16="http://schemas.microsoft.com/office/drawing/2014/main" id="{0D066DA8-F73E-448D-942B-FAFCD232CBE2}"/>
              </a:ext>
            </a:extLst>
          </p:cNvPr>
          <p:cNvPicPr>
            <a:picLocks noChangeAspect="1"/>
          </p:cNvPicPr>
          <p:nvPr/>
        </p:nvPicPr>
        <p:blipFill>
          <a:blip r:embed="rId4"/>
          <a:stretch>
            <a:fillRect/>
          </a:stretch>
        </p:blipFill>
        <p:spPr>
          <a:xfrm>
            <a:off x="8371840" y="0"/>
            <a:ext cx="3820160" cy="2763519"/>
          </a:xfrm>
          <a:prstGeom prst="rect">
            <a:avLst/>
          </a:prstGeom>
        </p:spPr>
      </p:pic>
      <p:pic>
        <p:nvPicPr>
          <p:cNvPr id="8" name="Picture 7">
            <a:extLst>
              <a:ext uri="{FF2B5EF4-FFF2-40B4-BE49-F238E27FC236}">
                <a16:creationId xmlns:a16="http://schemas.microsoft.com/office/drawing/2014/main" id="{12C6B489-F6ED-AF96-2623-A86B7AE1CF41}"/>
              </a:ext>
            </a:extLst>
          </p:cNvPr>
          <p:cNvPicPr>
            <a:picLocks noChangeAspect="1"/>
          </p:cNvPicPr>
          <p:nvPr/>
        </p:nvPicPr>
        <p:blipFill>
          <a:blip r:embed="rId5"/>
          <a:stretch>
            <a:fillRect/>
          </a:stretch>
        </p:blipFill>
        <p:spPr>
          <a:xfrm>
            <a:off x="20320" y="2715605"/>
            <a:ext cx="3609624" cy="2644140"/>
          </a:xfrm>
          <a:prstGeom prst="rect">
            <a:avLst/>
          </a:prstGeom>
        </p:spPr>
      </p:pic>
      <p:pic>
        <p:nvPicPr>
          <p:cNvPr id="9" name="Picture 8">
            <a:extLst>
              <a:ext uri="{FF2B5EF4-FFF2-40B4-BE49-F238E27FC236}">
                <a16:creationId xmlns:a16="http://schemas.microsoft.com/office/drawing/2014/main" id="{DCF89198-C915-FF17-C79F-6524F47CB901}"/>
              </a:ext>
            </a:extLst>
          </p:cNvPr>
          <p:cNvPicPr>
            <a:picLocks noChangeAspect="1"/>
          </p:cNvPicPr>
          <p:nvPr/>
        </p:nvPicPr>
        <p:blipFill>
          <a:blip r:embed="rId6"/>
          <a:stretch>
            <a:fillRect/>
          </a:stretch>
        </p:blipFill>
        <p:spPr>
          <a:xfrm>
            <a:off x="3600457" y="2749894"/>
            <a:ext cx="3877303" cy="2609849"/>
          </a:xfrm>
          <a:prstGeom prst="rect">
            <a:avLst/>
          </a:prstGeom>
        </p:spPr>
      </p:pic>
      <p:pic>
        <p:nvPicPr>
          <p:cNvPr id="11" name="Picture 10">
            <a:extLst>
              <a:ext uri="{FF2B5EF4-FFF2-40B4-BE49-F238E27FC236}">
                <a16:creationId xmlns:a16="http://schemas.microsoft.com/office/drawing/2014/main" id="{DFBEE5D3-C9B0-A965-FDE8-1177749CFCD1}"/>
              </a:ext>
            </a:extLst>
          </p:cNvPr>
          <p:cNvPicPr>
            <a:picLocks noChangeAspect="1"/>
          </p:cNvPicPr>
          <p:nvPr/>
        </p:nvPicPr>
        <p:blipFill rotWithShape="1">
          <a:blip r:embed="rId7"/>
          <a:srcRect t="1629" b="20149"/>
          <a:stretch/>
        </p:blipFill>
        <p:spPr>
          <a:xfrm>
            <a:off x="4134907" y="5263421"/>
            <a:ext cx="3840904" cy="1498255"/>
          </a:xfrm>
          <a:prstGeom prst="rect">
            <a:avLst/>
          </a:prstGeom>
        </p:spPr>
      </p:pic>
      <p:pic>
        <p:nvPicPr>
          <p:cNvPr id="12" name="Picture 11">
            <a:extLst>
              <a:ext uri="{FF2B5EF4-FFF2-40B4-BE49-F238E27FC236}">
                <a16:creationId xmlns:a16="http://schemas.microsoft.com/office/drawing/2014/main" id="{A8D686DE-4438-7CEB-706E-EDE1BA286831}"/>
              </a:ext>
            </a:extLst>
          </p:cNvPr>
          <p:cNvPicPr>
            <a:picLocks noChangeAspect="1"/>
          </p:cNvPicPr>
          <p:nvPr/>
        </p:nvPicPr>
        <p:blipFill>
          <a:blip r:embed="rId8"/>
          <a:stretch>
            <a:fillRect/>
          </a:stretch>
        </p:blipFill>
        <p:spPr>
          <a:xfrm>
            <a:off x="7428463" y="2763519"/>
            <a:ext cx="4763538" cy="2644140"/>
          </a:xfrm>
          <a:prstGeom prst="rect">
            <a:avLst/>
          </a:prstGeom>
        </p:spPr>
      </p:pic>
      <p:pic>
        <p:nvPicPr>
          <p:cNvPr id="13" name="Picture 12">
            <a:extLst>
              <a:ext uri="{FF2B5EF4-FFF2-40B4-BE49-F238E27FC236}">
                <a16:creationId xmlns:a16="http://schemas.microsoft.com/office/drawing/2014/main" id="{B000333A-1AD3-2F67-0416-05404A46B89A}"/>
              </a:ext>
            </a:extLst>
          </p:cNvPr>
          <p:cNvPicPr>
            <a:picLocks noChangeAspect="1"/>
          </p:cNvPicPr>
          <p:nvPr/>
        </p:nvPicPr>
        <p:blipFill>
          <a:blip r:embed="rId9"/>
          <a:stretch>
            <a:fillRect/>
          </a:stretch>
        </p:blipFill>
        <p:spPr>
          <a:xfrm rot="5400000">
            <a:off x="9286241" y="3981548"/>
            <a:ext cx="1605277" cy="4206240"/>
          </a:xfrm>
          <a:prstGeom prst="rect">
            <a:avLst/>
          </a:prstGeom>
        </p:spPr>
      </p:pic>
      <p:pic>
        <p:nvPicPr>
          <p:cNvPr id="15" name="Picture 14">
            <a:extLst>
              <a:ext uri="{FF2B5EF4-FFF2-40B4-BE49-F238E27FC236}">
                <a16:creationId xmlns:a16="http://schemas.microsoft.com/office/drawing/2014/main" id="{032AE1B8-2310-5014-1A6C-DB47BFA72FB1}"/>
              </a:ext>
            </a:extLst>
          </p:cNvPr>
          <p:cNvPicPr>
            <a:picLocks noChangeAspect="1"/>
          </p:cNvPicPr>
          <p:nvPr/>
        </p:nvPicPr>
        <p:blipFill rotWithShape="1">
          <a:blip r:embed="rId10"/>
          <a:srcRect t="7128" r="7464" b="8954"/>
          <a:stretch/>
        </p:blipFill>
        <p:spPr>
          <a:xfrm rot="16200000">
            <a:off x="1344760" y="3981547"/>
            <a:ext cx="1557362" cy="4206241"/>
          </a:xfrm>
          <a:prstGeom prst="rect">
            <a:avLst/>
          </a:prstGeom>
        </p:spPr>
      </p:pic>
    </p:spTree>
    <p:extLst>
      <p:ext uri="{BB962C8B-B14F-4D97-AF65-F5344CB8AC3E}">
        <p14:creationId xmlns:p14="http://schemas.microsoft.com/office/powerpoint/2010/main" val="14820474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D91B7-F5D3-7359-ECEA-E2876F8AE0EE}"/>
              </a:ext>
            </a:extLst>
          </p:cNvPr>
          <p:cNvSpPr>
            <a:spLocks noGrp="1"/>
          </p:cNvSpPr>
          <p:nvPr>
            <p:ph type="title"/>
          </p:nvPr>
        </p:nvSpPr>
        <p:spPr>
          <a:xfrm>
            <a:off x="1446213" y="2776076"/>
            <a:ext cx="9905998" cy="1478570"/>
          </a:xfrm>
        </p:spPr>
        <p:txBody>
          <a:bodyPr/>
          <a:lstStyle/>
          <a:p>
            <a:r>
              <a:rPr lang="en-US" sz="4000" b="1" dirty="0">
                <a:latin typeface="Times New Roman" panose="02020603050405020304" pitchFamily="18" charset="0"/>
                <a:cs typeface="Times New Roman" panose="02020603050405020304" pitchFamily="18" charset="0"/>
              </a:rPr>
              <a:t>Topic </a:t>
            </a:r>
            <a:r>
              <a:rPr lang="en-US" sz="4800" b="1" dirty="0">
                <a:latin typeface="Times New Roman" panose="02020603050405020304" pitchFamily="18" charset="0"/>
                <a:cs typeface="Times New Roman" panose="02020603050405020304" pitchFamily="18" charset="0"/>
              </a:rPr>
              <a:t>- </a:t>
            </a:r>
            <a:r>
              <a:rPr lang="en-IN" sz="2800" dirty="0">
                <a:effectLst/>
                <a:latin typeface="Times New Roman" panose="02020603050405020304" pitchFamily="18" charset="0"/>
                <a:ea typeface="Calibri" panose="020F0502020204030204" pitchFamily="34" charset="0"/>
                <a:cs typeface="Times New Roman" panose="02020603050405020304" pitchFamily="18" charset="0"/>
              </a:rPr>
              <a:t>TLW (Detecting the temperature, light and water using sensors ).</a:t>
            </a:r>
            <a:endParaRPr lang="en-US" sz="40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741CBD68-69D0-6A33-C9CF-B9B853EB5A5B}"/>
              </a:ext>
            </a:extLst>
          </p:cNvPr>
          <p:cNvSpPr>
            <a:spLocks noGrp="1"/>
          </p:cNvSpPr>
          <p:nvPr>
            <p:ph idx="1"/>
          </p:nvPr>
        </p:nvSpPr>
        <p:spPr>
          <a:xfrm>
            <a:off x="1446212" y="1904047"/>
            <a:ext cx="9905999" cy="737553"/>
          </a:xfrm>
        </p:spPr>
        <p:txBody>
          <a:bodyPr>
            <a:normAutofit/>
          </a:bodyPr>
          <a:lstStyle/>
          <a:p>
            <a:pPr marL="0" indent="0">
              <a:buNone/>
            </a:pPr>
            <a:r>
              <a:rPr lang="en-US" sz="2800" b="1" dirty="0">
                <a:latin typeface="Times New Roman" panose="02020603050405020304" pitchFamily="18" charset="0"/>
                <a:cs typeface="Times New Roman" panose="02020603050405020304" pitchFamily="18" charset="0"/>
              </a:rPr>
              <a:t>BATCH: E4</a:t>
            </a:r>
          </a:p>
        </p:txBody>
      </p:sp>
      <p:pic>
        <p:nvPicPr>
          <p:cNvPr id="4" name="Picture 3">
            <a:extLst>
              <a:ext uri="{FF2B5EF4-FFF2-40B4-BE49-F238E27FC236}">
                <a16:creationId xmlns:a16="http://schemas.microsoft.com/office/drawing/2014/main" id="{6016B167-4708-B862-2A0C-4DCF74127AF1}"/>
              </a:ext>
            </a:extLst>
          </p:cNvPr>
          <p:cNvPicPr>
            <a:picLocks noChangeAspect="1"/>
          </p:cNvPicPr>
          <p:nvPr/>
        </p:nvPicPr>
        <p:blipFill rotWithShape="1">
          <a:blip r:embed="rId2"/>
          <a:srcRect t="30933" b="29867"/>
          <a:stretch/>
        </p:blipFill>
        <p:spPr>
          <a:xfrm>
            <a:off x="8382000" y="-101600"/>
            <a:ext cx="3810000" cy="1107440"/>
          </a:xfrm>
          <a:prstGeom prst="rect">
            <a:avLst/>
          </a:prstGeom>
        </p:spPr>
      </p:pic>
    </p:spTree>
    <p:extLst>
      <p:ext uri="{BB962C8B-B14F-4D97-AF65-F5344CB8AC3E}">
        <p14:creationId xmlns:p14="http://schemas.microsoft.com/office/powerpoint/2010/main" val="1437578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42F6E60-9386-AC10-1615-55B220BECA89}"/>
              </a:ext>
            </a:extLst>
          </p:cNvPr>
          <p:cNvSpPr>
            <a:spLocks noGrp="1"/>
          </p:cNvSpPr>
          <p:nvPr>
            <p:ph idx="1"/>
          </p:nvPr>
        </p:nvSpPr>
        <p:spPr>
          <a:xfrm>
            <a:off x="1710372" y="1658143"/>
            <a:ext cx="5879147" cy="3541714"/>
          </a:xfrm>
        </p:spPr>
        <p:txBody>
          <a:bodyPr>
            <a:normAutofit/>
          </a:bodyPr>
          <a:lstStyle/>
          <a:p>
            <a:pPr marL="0" indent="0">
              <a:buNone/>
            </a:pPr>
            <a:endParaRPr lang="en-US" dirty="0">
              <a:latin typeface="Times New Roman" panose="02020603050405020304" pitchFamily="18" charset="0"/>
              <a:cs typeface="Times New Roman" panose="02020603050405020304" pitchFamily="18" charset="0"/>
            </a:endParaRPr>
          </a:p>
          <a:p>
            <a:pPr marL="0" indent="0">
              <a:buNone/>
            </a:pPr>
            <a:r>
              <a:rPr lang="en-US" dirty="0">
                <a:latin typeface="Times New Roman" panose="02020603050405020304" pitchFamily="18" charset="0"/>
                <a:cs typeface="Times New Roman" panose="02020603050405020304" pitchFamily="18" charset="0"/>
              </a:rPr>
              <a:t>SoilMoisture=</a:t>
            </a:r>
          </a:p>
          <a:p>
            <a:pPr marL="0" indent="0">
              <a:buNone/>
            </a:pPr>
            <a:r>
              <a:rPr lang="en-US" dirty="0">
                <a:latin typeface="Times New Roman" panose="02020603050405020304" pitchFamily="18" charset="0"/>
                <a:cs typeface="Times New Roman" panose="02020603050405020304" pitchFamily="18" charset="0"/>
              </a:rPr>
              <a:t>291</a:t>
            </a:r>
          </a:p>
          <a:p>
            <a:pPr marL="0" indent="0">
              <a:buNone/>
            </a:pPr>
            <a:r>
              <a:rPr lang="en-US" dirty="0">
                <a:latin typeface="Times New Roman" panose="02020603050405020304" pitchFamily="18" charset="0"/>
                <a:cs typeface="Times New Roman" panose="02020603050405020304" pitchFamily="18" charset="0"/>
              </a:rPr>
              <a:t>Soil dry, start watering</a:t>
            </a:r>
          </a:p>
          <a:p>
            <a:pPr marL="0" indent="0">
              <a:buNone/>
            </a:pPr>
            <a:r>
              <a:rPr lang="en-US" dirty="0">
                <a:latin typeface="Times New Roman" panose="02020603050405020304" pitchFamily="18" charset="0"/>
                <a:cs typeface="Times New Roman" panose="02020603050405020304" pitchFamily="18" charset="0"/>
              </a:rPr>
              <a:t>Alert sms sent</a:t>
            </a:r>
          </a:p>
          <a:p>
            <a:pPr marL="0" indent="0">
              <a:buNone/>
            </a:pPr>
            <a:r>
              <a:rPr lang="en-US" dirty="0">
                <a:latin typeface="Times New Roman" panose="02020603050405020304" pitchFamily="18" charset="0"/>
                <a:cs typeface="Times New Roman" panose="02020603050405020304" pitchFamily="18" charset="0"/>
              </a:rPr>
              <a:t>watering started</a:t>
            </a:r>
          </a:p>
          <a:p>
            <a:pPr marL="0" indent="0">
              <a:buNone/>
            </a:pPr>
            <a:r>
              <a:rPr lang="en-US" dirty="0">
                <a:latin typeface="Times New Roman" panose="02020603050405020304" pitchFamily="18" charset="0"/>
                <a:cs typeface="Times New Roman" panose="02020603050405020304" pitchFamily="18" charset="0"/>
              </a:rPr>
              <a:t>Current Temperature: 16.37</a:t>
            </a:r>
          </a:p>
          <a:p>
            <a:pPr marL="0" indent="0">
              <a:buNone/>
            </a:pPr>
            <a:endParaRPr lang="en-US"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0B90BFF4-773D-1600-EF22-C6078A35192C}"/>
              </a:ext>
            </a:extLst>
          </p:cNvPr>
          <p:cNvSpPr txBox="1"/>
          <p:nvPr/>
        </p:nvSpPr>
        <p:spPr>
          <a:xfrm>
            <a:off x="7020559" y="2286000"/>
            <a:ext cx="4677091" cy="2031325"/>
          </a:xfrm>
          <a:prstGeom prst="rect">
            <a:avLst/>
          </a:prstGeom>
          <a:noFill/>
        </p:spPr>
        <p:txBody>
          <a:bodyPr wrap="square" rtlCol="0">
            <a:spAutoFit/>
          </a:bodyPr>
          <a:lstStyle/>
          <a:p>
            <a:pPr marL="0" indent="0">
              <a:buNone/>
            </a:pPr>
            <a:endParaRPr lang="en-US" dirty="0">
              <a:latin typeface="Times New Roman" panose="02020603050405020304" pitchFamily="18" charset="0"/>
              <a:cs typeface="Times New Roman" panose="02020603050405020304" pitchFamily="18" charset="0"/>
            </a:endParaRPr>
          </a:p>
          <a:p>
            <a:pPr marL="0" indent="0">
              <a:buNone/>
            </a:pPr>
            <a:r>
              <a:rPr lang="en-US" dirty="0">
                <a:latin typeface="Times New Roman" panose="02020603050405020304" pitchFamily="18" charset="0"/>
                <a:cs typeface="Times New Roman" panose="02020603050405020304" pitchFamily="18" charset="0"/>
              </a:rPr>
              <a:t>SoilMoisture=</a:t>
            </a:r>
          </a:p>
          <a:p>
            <a:pPr marL="0" indent="0">
              <a:buNone/>
            </a:pPr>
            <a:r>
              <a:rPr lang="en-US" dirty="0">
                <a:latin typeface="Times New Roman" panose="02020603050405020304" pitchFamily="18" charset="0"/>
                <a:cs typeface="Times New Roman" panose="02020603050405020304" pitchFamily="18" charset="0"/>
              </a:rPr>
              <a:t>4</a:t>
            </a:r>
          </a:p>
          <a:p>
            <a:pPr marL="0" indent="0">
              <a:buNone/>
            </a:pPr>
            <a:r>
              <a:rPr lang="en-US" dirty="0">
                <a:latin typeface="Times New Roman" panose="02020603050405020304" pitchFamily="18" charset="0"/>
                <a:cs typeface="Times New Roman" panose="02020603050405020304" pitchFamily="18" charset="0"/>
              </a:rPr>
              <a:t>Soil is good</a:t>
            </a:r>
          </a:p>
          <a:p>
            <a:pPr marL="0" indent="0">
              <a:buNone/>
            </a:pPr>
            <a:r>
              <a:rPr lang="en-US" dirty="0">
                <a:latin typeface="Times New Roman" panose="02020603050405020304" pitchFamily="18" charset="0"/>
                <a:cs typeface="Times New Roman" panose="02020603050405020304" pitchFamily="18" charset="0"/>
              </a:rPr>
              <a:t>Motor is Off</a:t>
            </a:r>
          </a:p>
          <a:p>
            <a:pPr marL="0" indent="0">
              <a:buNone/>
            </a:pPr>
            <a:r>
              <a:rPr lang="en-US" dirty="0">
                <a:latin typeface="Times New Roman" panose="02020603050405020304" pitchFamily="18" charset="0"/>
                <a:cs typeface="Times New Roman" panose="02020603050405020304" pitchFamily="18" charset="0"/>
              </a:rPr>
              <a:t>Current Temperature: 42.25</a:t>
            </a:r>
          </a:p>
          <a:p>
            <a:endParaRPr lang="en-US" dirty="0"/>
          </a:p>
        </p:txBody>
      </p:sp>
      <p:sp>
        <p:nvSpPr>
          <p:cNvPr id="5" name="TextBox 4">
            <a:extLst>
              <a:ext uri="{FF2B5EF4-FFF2-40B4-BE49-F238E27FC236}">
                <a16:creationId xmlns:a16="http://schemas.microsoft.com/office/drawing/2014/main" id="{AF226EE5-A599-4553-D95B-88C10E027DA5}"/>
              </a:ext>
            </a:extLst>
          </p:cNvPr>
          <p:cNvSpPr txBox="1"/>
          <p:nvPr/>
        </p:nvSpPr>
        <p:spPr>
          <a:xfrm>
            <a:off x="1568132" y="901392"/>
            <a:ext cx="4954588" cy="461665"/>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IN SERIAL MONITOR: </a:t>
            </a:r>
          </a:p>
        </p:txBody>
      </p:sp>
      <p:pic>
        <p:nvPicPr>
          <p:cNvPr id="6" name="Picture 5">
            <a:extLst>
              <a:ext uri="{FF2B5EF4-FFF2-40B4-BE49-F238E27FC236}">
                <a16:creationId xmlns:a16="http://schemas.microsoft.com/office/drawing/2014/main" id="{75D72149-359B-E20A-8A7B-54C5D74D6B79}"/>
              </a:ext>
            </a:extLst>
          </p:cNvPr>
          <p:cNvPicPr>
            <a:picLocks noChangeAspect="1"/>
          </p:cNvPicPr>
          <p:nvPr/>
        </p:nvPicPr>
        <p:blipFill rotWithShape="1">
          <a:blip r:embed="rId2"/>
          <a:srcRect t="30933" b="29867"/>
          <a:stretch/>
        </p:blipFill>
        <p:spPr>
          <a:xfrm>
            <a:off x="8382000" y="-21562"/>
            <a:ext cx="3810000" cy="1107440"/>
          </a:xfrm>
          <a:prstGeom prst="rect">
            <a:avLst/>
          </a:prstGeom>
        </p:spPr>
      </p:pic>
    </p:spTree>
    <p:extLst>
      <p:ext uri="{BB962C8B-B14F-4D97-AF65-F5344CB8AC3E}">
        <p14:creationId xmlns:p14="http://schemas.microsoft.com/office/powerpoint/2010/main" val="16344787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42F6E60-9386-AC10-1615-55B220BECA89}"/>
              </a:ext>
            </a:extLst>
          </p:cNvPr>
          <p:cNvSpPr>
            <a:spLocks noGrp="1"/>
          </p:cNvSpPr>
          <p:nvPr>
            <p:ph idx="1"/>
          </p:nvPr>
        </p:nvSpPr>
        <p:spPr>
          <a:xfrm>
            <a:off x="2289492" y="1871503"/>
            <a:ext cx="5879147" cy="3541714"/>
          </a:xfrm>
        </p:spPr>
        <p:txBody>
          <a:bodyPr>
            <a:normAutofit lnSpcReduction="10000"/>
          </a:bodyPr>
          <a:lstStyle/>
          <a:p>
            <a:pPr marL="0" indent="0">
              <a:buNone/>
            </a:pPr>
            <a:r>
              <a:rPr lang="en-US" dirty="0">
                <a:latin typeface="Times New Roman" panose="02020603050405020304" pitchFamily="18" charset="0"/>
                <a:cs typeface="Times New Roman" panose="02020603050405020304" pitchFamily="18" charset="0"/>
              </a:rPr>
              <a:t>Ultra sonic sensor:</a:t>
            </a:r>
          </a:p>
          <a:p>
            <a:pPr marL="0" indent="0">
              <a:buNone/>
            </a:pPr>
            <a:r>
              <a:rPr lang="en-US" dirty="0">
                <a:latin typeface="Times New Roman" panose="02020603050405020304" pitchFamily="18" charset="0"/>
                <a:cs typeface="Times New Roman" panose="02020603050405020304" pitchFamily="18" charset="0"/>
              </a:rPr>
              <a:t>109cm, 42in</a:t>
            </a:r>
          </a:p>
          <a:p>
            <a:pPr marL="0" indent="0">
              <a:buNone/>
            </a:pPr>
            <a:r>
              <a:rPr lang="en-US" dirty="0">
                <a:latin typeface="Times New Roman" panose="02020603050405020304" pitchFamily="18" charset="0"/>
                <a:cs typeface="Times New Roman" panose="02020603050405020304" pitchFamily="18" charset="0"/>
              </a:rPr>
              <a:t>109cm, 42in</a:t>
            </a:r>
          </a:p>
          <a:p>
            <a:pPr marL="0" indent="0">
              <a:buNone/>
            </a:pPr>
            <a:r>
              <a:rPr lang="en-US" dirty="0">
                <a:latin typeface="Times New Roman" panose="02020603050405020304" pitchFamily="18" charset="0"/>
                <a:cs typeface="Times New Roman" panose="02020603050405020304" pitchFamily="18" charset="0"/>
              </a:rPr>
              <a:t>110cm, 43in</a:t>
            </a:r>
          </a:p>
          <a:p>
            <a:pPr marL="0" indent="0">
              <a:buNone/>
            </a:pPr>
            <a:r>
              <a:rPr lang="en-US" dirty="0">
                <a:latin typeface="Times New Roman" panose="02020603050405020304" pitchFamily="18" charset="0"/>
                <a:cs typeface="Times New Roman" panose="02020603050405020304" pitchFamily="18" charset="0"/>
              </a:rPr>
              <a:t>110cm, 43in</a:t>
            </a:r>
          </a:p>
          <a:p>
            <a:pPr marL="0" indent="0">
              <a:buNone/>
            </a:pPr>
            <a:r>
              <a:rPr lang="en-US" dirty="0">
                <a:latin typeface="Times New Roman" panose="02020603050405020304" pitchFamily="18" charset="0"/>
                <a:cs typeface="Times New Roman" panose="02020603050405020304" pitchFamily="18" charset="0"/>
              </a:rPr>
              <a:t>109cm, 42in</a:t>
            </a:r>
          </a:p>
          <a:p>
            <a:pPr marL="0" indent="0">
              <a:buNone/>
            </a:pPr>
            <a:r>
              <a:rPr lang="en-US" dirty="0">
                <a:latin typeface="Times New Roman" panose="02020603050405020304" pitchFamily="18" charset="0"/>
                <a:cs typeface="Times New Roman" panose="02020603050405020304" pitchFamily="18" charset="0"/>
              </a:rPr>
              <a:t>110cm, 43in</a:t>
            </a:r>
          </a:p>
          <a:p>
            <a:pPr marL="0" indent="0">
              <a:buNone/>
            </a:pPr>
            <a:r>
              <a:rPr lang="en-US" dirty="0">
                <a:latin typeface="Times New Roman" panose="02020603050405020304" pitchFamily="18" charset="0"/>
                <a:cs typeface="Times New Roman" panose="02020603050405020304" pitchFamily="18" charset="0"/>
              </a:rPr>
              <a:t>110cm, 43in</a:t>
            </a:r>
          </a:p>
          <a:p>
            <a:pPr marL="0" indent="0">
              <a:buNone/>
            </a:pPr>
            <a:r>
              <a:rPr lang="en-US" dirty="0">
                <a:latin typeface="Times New Roman" panose="02020603050405020304" pitchFamily="18" charset="0"/>
                <a:cs typeface="Times New Roman" panose="02020603050405020304" pitchFamily="18" charset="0"/>
              </a:rPr>
              <a:t>109cm, 42in</a:t>
            </a:r>
          </a:p>
          <a:p>
            <a:pPr marL="0" indent="0">
              <a:buNone/>
            </a:pPr>
            <a:endParaRPr lang="en-US"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AF226EE5-A599-4553-D95B-88C10E027DA5}"/>
              </a:ext>
            </a:extLst>
          </p:cNvPr>
          <p:cNvSpPr txBox="1"/>
          <p:nvPr/>
        </p:nvSpPr>
        <p:spPr>
          <a:xfrm>
            <a:off x="1568132" y="901392"/>
            <a:ext cx="4954588" cy="461665"/>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IN SERIAL MONITOR: </a:t>
            </a:r>
          </a:p>
        </p:txBody>
      </p:sp>
      <p:pic>
        <p:nvPicPr>
          <p:cNvPr id="6" name="Picture 5">
            <a:extLst>
              <a:ext uri="{FF2B5EF4-FFF2-40B4-BE49-F238E27FC236}">
                <a16:creationId xmlns:a16="http://schemas.microsoft.com/office/drawing/2014/main" id="{587CC887-8B2F-AD81-8205-100B91BA5D47}"/>
              </a:ext>
            </a:extLst>
          </p:cNvPr>
          <p:cNvPicPr>
            <a:picLocks noChangeAspect="1"/>
          </p:cNvPicPr>
          <p:nvPr/>
        </p:nvPicPr>
        <p:blipFill rotWithShape="1">
          <a:blip r:embed="rId2"/>
          <a:srcRect t="30933" b="29867"/>
          <a:stretch/>
        </p:blipFill>
        <p:spPr>
          <a:xfrm>
            <a:off x="8382000" y="-21562"/>
            <a:ext cx="3810000" cy="1107440"/>
          </a:xfrm>
          <a:prstGeom prst="rect">
            <a:avLst/>
          </a:prstGeom>
        </p:spPr>
      </p:pic>
    </p:spTree>
    <p:extLst>
      <p:ext uri="{BB962C8B-B14F-4D97-AF65-F5344CB8AC3E}">
        <p14:creationId xmlns:p14="http://schemas.microsoft.com/office/powerpoint/2010/main" val="11014555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8C04B-5895-162B-4000-D970F710FEF5}"/>
              </a:ext>
            </a:extLst>
          </p:cNvPr>
          <p:cNvSpPr>
            <a:spLocks noGrp="1"/>
          </p:cNvSpPr>
          <p:nvPr>
            <p:ph type="title"/>
          </p:nvPr>
        </p:nvSpPr>
        <p:spPr/>
        <p:txBody>
          <a:bodyPr/>
          <a:lstStyle/>
          <a:p>
            <a:r>
              <a:rPr lang="en-US" dirty="0"/>
              <a:t>APPLICATIONS</a:t>
            </a:r>
          </a:p>
        </p:txBody>
      </p:sp>
      <p:sp>
        <p:nvSpPr>
          <p:cNvPr id="3" name="Content Placeholder 2">
            <a:extLst>
              <a:ext uri="{FF2B5EF4-FFF2-40B4-BE49-F238E27FC236}">
                <a16:creationId xmlns:a16="http://schemas.microsoft.com/office/drawing/2014/main" id="{26F3B1F1-8AE9-2A86-1B20-724089A2F40C}"/>
              </a:ext>
            </a:extLst>
          </p:cNvPr>
          <p:cNvSpPr>
            <a:spLocks noGrp="1"/>
          </p:cNvSpPr>
          <p:nvPr>
            <p:ph idx="1"/>
          </p:nvPr>
        </p:nvSpPr>
        <p:spPr>
          <a:xfrm>
            <a:off x="2712720" y="2249487"/>
            <a:ext cx="8334691" cy="3541714"/>
          </a:xfrm>
        </p:spPr>
        <p:txBody>
          <a:bodyPr/>
          <a:lstStyle/>
          <a:p>
            <a:r>
              <a:rPr lang="en-US" dirty="0">
                <a:latin typeface="Times New Roman" panose="02020603050405020304" pitchFamily="18" charset="0"/>
                <a:cs typeface="Times New Roman" panose="02020603050405020304" pitchFamily="18" charset="0"/>
              </a:rPr>
              <a:t>Agriculture sector</a:t>
            </a:r>
          </a:p>
          <a:p>
            <a:r>
              <a:rPr lang="en-US" dirty="0">
                <a:latin typeface="Times New Roman" panose="02020603050405020304" pitchFamily="18" charset="0"/>
                <a:cs typeface="Times New Roman" panose="02020603050405020304" pitchFamily="18" charset="0"/>
              </a:rPr>
              <a:t>Chemical plants</a:t>
            </a:r>
          </a:p>
          <a:p>
            <a:r>
              <a:rPr lang="en-US" dirty="0">
                <a:latin typeface="Times New Roman" panose="02020603050405020304" pitchFamily="18" charset="0"/>
                <a:cs typeface="Times New Roman" panose="02020603050405020304" pitchFamily="18" charset="0"/>
              </a:rPr>
              <a:t>Liquid storage systems</a:t>
            </a:r>
          </a:p>
          <a:p>
            <a:r>
              <a:rPr lang="en-US" dirty="0">
                <a:latin typeface="Times New Roman" panose="02020603050405020304" pitchFamily="18" charset="0"/>
                <a:cs typeface="Times New Roman" panose="02020603050405020304" pitchFamily="18" charset="0"/>
              </a:rPr>
              <a:t>Factories</a:t>
            </a:r>
          </a:p>
          <a:p>
            <a:pPr marL="0" indent="0">
              <a:buNone/>
            </a:pPr>
            <a:r>
              <a:rPr lang="en-US" dirty="0">
                <a:latin typeface="Times New Roman" panose="02020603050405020304" pitchFamily="18" charset="0"/>
                <a:cs typeface="Times New Roman" panose="02020603050405020304" pitchFamily="18" charset="0"/>
              </a:rPr>
              <a:t>To control pump activation systems.</a:t>
            </a:r>
          </a:p>
        </p:txBody>
      </p:sp>
      <p:pic>
        <p:nvPicPr>
          <p:cNvPr id="4" name="Picture 3">
            <a:extLst>
              <a:ext uri="{FF2B5EF4-FFF2-40B4-BE49-F238E27FC236}">
                <a16:creationId xmlns:a16="http://schemas.microsoft.com/office/drawing/2014/main" id="{4EF11165-C0A9-D47E-2221-8EE90D92D6E2}"/>
              </a:ext>
            </a:extLst>
          </p:cNvPr>
          <p:cNvPicPr>
            <a:picLocks noChangeAspect="1"/>
          </p:cNvPicPr>
          <p:nvPr/>
        </p:nvPicPr>
        <p:blipFill rotWithShape="1">
          <a:blip r:embed="rId2"/>
          <a:srcRect t="30933" b="29867"/>
          <a:stretch/>
        </p:blipFill>
        <p:spPr>
          <a:xfrm>
            <a:off x="8382000" y="-21562"/>
            <a:ext cx="3810000" cy="1107440"/>
          </a:xfrm>
          <a:prstGeom prst="rect">
            <a:avLst/>
          </a:prstGeom>
        </p:spPr>
      </p:pic>
    </p:spTree>
    <p:extLst>
      <p:ext uri="{BB962C8B-B14F-4D97-AF65-F5344CB8AC3E}">
        <p14:creationId xmlns:p14="http://schemas.microsoft.com/office/powerpoint/2010/main" val="11540277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AEF9C-CCC3-D74B-2319-EA82E643D9E7}"/>
              </a:ext>
            </a:extLst>
          </p:cNvPr>
          <p:cNvSpPr>
            <a:spLocks noGrp="1"/>
          </p:cNvSpPr>
          <p:nvPr>
            <p:ph type="title"/>
          </p:nvPr>
        </p:nvSpPr>
        <p:spPr>
          <a:xfrm>
            <a:off x="3691573" y="2579398"/>
            <a:ext cx="4243387" cy="1478570"/>
          </a:xfrm>
        </p:spPr>
        <p:txBody>
          <a:bodyPr/>
          <a:lstStyle/>
          <a:p>
            <a:pPr algn="ctr"/>
            <a:r>
              <a:rPr lang="en-US" dirty="0"/>
              <a:t>Thank you</a:t>
            </a:r>
          </a:p>
        </p:txBody>
      </p:sp>
      <p:pic>
        <p:nvPicPr>
          <p:cNvPr id="3" name="Picture 2">
            <a:extLst>
              <a:ext uri="{FF2B5EF4-FFF2-40B4-BE49-F238E27FC236}">
                <a16:creationId xmlns:a16="http://schemas.microsoft.com/office/drawing/2014/main" id="{D0D426C8-969E-637A-39A1-B20687883966}"/>
              </a:ext>
            </a:extLst>
          </p:cNvPr>
          <p:cNvPicPr>
            <a:picLocks noChangeAspect="1"/>
          </p:cNvPicPr>
          <p:nvPr/>
        </p:nvPicPr>
        <p:blipFill rotWithShape="1">
          <a:blip r:embed="rId2"/>
          <a:srcRect t="30933" b="29867"/>
          <a:stretch/>
        </p:blipFill>
        <p:spPr>
          <a:xfrm>
            <a:off x="8382000" y="-21562"/>
            <a:ext cx="3810000" cy="1107440"/>
          </a:xfrm>
          <a:prstGeom prst="rect">
            <a:avLst/>
          </a:prstGeom>
        </p:spPr>
      </p:pic>
    </p:spTree>
    <p:extLst>
      <p:ext uri="{BB962C8B-B14F-4D97-AF65-F5344CB8AC3E}">
        <p14:creationId xmlns:p14="http://schemas.microsoft.com/office/powerpoint/2010/main" val="6524820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B6CE4-2B13-4715-B5B2-615A55922CA1}"/>
              </a:ext>
            </a:extLst>
          </p:cNvPr>
          <p:cNvSpPr>
            <a:spLocks noGrp="1"/>
          </p:cNvSpPr>
          <p:nvPr>
            <p:ph type="title"/>
          </p:nvPr>
        </p:nvSpPr>
        <p:spPr>
          <a:xfrm>
            <a:off x="1080453" y="1659586"/>
            <a:ext cx="5787707" cy="1057882"/>
          </a:xfrm>
        </p:spPr>
        <p:txBody>
          <a:bodyPr>
            <a:normAutofit/>
          </a:bodyPr>
          <a:lstStyle/>
          <a:p>
            <a:r>
              <a:rPr lang="en-US" sz="4400" dirty="0">
                <a:latin typeface="Rockwell" panose="02060603020205020403" pitchFamily="18" charset="0"/>
              </a:rPr>
              <a:t>tEam members:</a:t>
            </a:r>
          </a:p>
        </p:txBody>
      </p:sp>
      <p:sp>
        <p:nvSpPr>
          <p:cNvPr id="3" name="Content Placeholder 2">
            <a:extLst>
              <a:ext uri="{FF2B5EF4-FFF2-40B4-BE49-F238E27FC236}">
                <a16:creationId xmlns:a16="http://schemas.microsoft.com/office/drawing/2014/main" id="{143F5361-68C0-4BF5-80C8-F1E7BF92B2DB}"/>
              </a:ext>
            </a:extLst>
          </p:cNvPr>
          <p:cNvSpPr>
            <a:spLocks noGrp="1"/>
          </p:cNvSpPr>
          <p:nvPr>
            <p:ph idx="1"/>
          </p:nvPr>
        </p:nvSpPr>
        <p:spPr>
          <a:xfrm>
            <a:off x="2604452" y="2717468"/>
            <a:ext cx="8507095" cy="1997393"/>
          </a:xfrm>
        </p:spPr>
        <p:txBody>
          <a:bodyPr/>
          <a:lstStyle/>
          <a:p>
            <a:pPr>
              <a:buClr>
                <a:schemeClr val="accent2">
                  <a:lumMod val="50000"/>
                </a:schemeClr>
              </a:buClr>
            </a:pPr>
            <a:r>
              <a:rPr lang="en-US" dirty="0">
                <a:latin typeface="Tahoma" panose="020B0604030504040204" pitchFamily="34" charset="0"/>
                <a:ea typeface="Tahoma" panose="020B0604030504040204" pitchFamily="34" charset="0"/>
                <a:cs typeface="Tahoma" panose="020B0604030504040204" pitchFamily="34" charset="0"/>
              </a:rPr>
              <a:t>M RAMYA SREE (BL.EN.U4AIE21072)</a:t>
            </a:r>
          </a:p>
          <a:p>
            <a:pPr>
              <a:buClr>
                <a:schemeClr val="accent2">
                  <a:lumMod val="50000"/>
                </a:schemeClr>
              </a:buClr>
            </a:pPr>
            <a:r>
              <a:rPr lang="en-US" dirty="0">
                <a:latin typeface="Tahoma" panose="020B0604030504040204" pitchFamily="34" charset="0"/>
                <a:ea typeface="Tahoma" panose="020B0604030504040204" pitchFamily="34" charset="0"/>
                <a:cs typeface="Tahoma" panose="020B0604030504040204" pitchFamily="34" charset="0"/>
              </a:rPr>
              <a:t>METTU SIDDHARTHA(BL.EN.U4AIE21080)</a:t>
            </a:r>
          </a:p>
          <a:p>
            <a:pPr>
              <a:buClr>
                <a:schemeClr val="accent2">
                  <a:lumMod val="50000"/>
                </a:schemeClr>
              </a:buClr>
            </a:pPr>
            <a:r>
              <a:rPr lang="en-US" dirty="0">
                <a:latin typeface="Tahoma" panose="020B0604030504040204" pitchFamily="34" charset="0"/>
                <a:ea typeface="Tahoma" panose="020B0604030504040204" pitchFamily="34" charset="0"/>
                <a:cs typeface="Tahoma" panose="020B0604030504040204" pitchFamily="34" charset="0"/>
              </a:rPr>
              <a:t>POLI VAMSI VARDHAN REDDY(BL.EN.U4AIE21101)</a:t>
            </a:r>
          </a:p>
        </p:txBody>
      </p:sp>
      <p:pic>
        <p:nvPicPr>
          <p:cNvPr id="4" name="Picture 3">
            <a:extLst>
              <a:ext uri="{FF2B5EF4-FFF2-40B4-BE49-F238E27FC236}">
                <a16:creationId xmlns:a16="http://schemas.microsoft.com/office/drawing/2014/main" id="{79EDE563-575F-AA2A-0D39-6507B6011D85}"/>
              </a:ext>
            </a:extLst>
          </p:cNvPr>
          <p:cNvPicPr>
            <a:picLocks noChangeAspect="1"/>
          </p:cNvPicPr>
          <p:nvPr/>
        </p:nvPicPr>
        <p:blipFill rotWithShape="1">
          <a:blip r:embed="rId2"/>
          <a:srcRect t="30933" b="29867"/>
          <a:stretch/>
        </p:blipFill>
        <p:spPr>
          <a:xfrm>
            <a:off x="8382000" y="-101600"/>
            <a:ext cx="3810000" cy="1107440"/>
          </a:xfrm>
          <a:prstGeom prst="rect">
            <a:avLst/>
          </a:prstGeom>
        </p:spPr>
      </p:pic>
    </p:spTree>
    <p:extLst>
      <p:ext uri="{BB962C8B-B14F-4D97-AF65-F5344CB8AC3E}">
        <p14:creationId xmlns:p14="http://schemas.microsoft.com/office/powerpoint/2010/main" val="21721794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B6CE4-2B13-4715-B5B2-615A55922CA1}"/>
              </a:ext>
            </a:extLst>
          </p:cNvPr>
          <p:cNvSpPr>
            <a:spLocks noGrp="1"/>
          </p:cNvSpPr>
          <p:nvPr>
            <p:ph type="title"/>
          </p:nvPr>
        </p:nvSpPr>
        <p:spPr>
          <a:xfrm>
            <a:off x="1243013" y="155906"/>
            <a:ext cx="3735387" cy="1057882"/>
          </a:xfrm>
        </p:spPr>
        <p:txBody>
          <a:bodyPr>
            <a:normAutofit/>
          </a:bodyPr>
          <a:lstStyle/>
          <a:p>
            <a:r>
              <a:rPr lang="en-US" sz="4400" dirty="0">
                <a:latin typeface="Rockwell" panose="02060603020205020403" pitchFamily="18" charset="0"/>
              </a:rPr>
              <a:t>CONTENTS</a:t>
            </a:r>
          </a:p>
        </p:txBody>
      </p:sp>
      <p:sp>
        <p:nvSpPr>
          <p:cNvPr id="3" name="Content Placeholder 2">
            <a:extLst>
              <a:ext uri="{FF2B5EF4-FFF2-40B4-BE49-F238E27FC236}">
                <a16:creationId xmlns:a16="http://schemas.microsoft.com/office/drawing/2014/main" id="{143F5361-68C0-4BF5-80C8-F1E7BF92B2DB}"/>
              </a:ext>
            </a:extLst>
          </p:cNvPr>
          <p:cNvSpPr>
            <a:spLocks noGrp="1"/>
          </p:cNvSpPr>
          <p:nvPr>
            <p:ph idx="1"/>
          </p:nvPr>
        </p:nvSpPr>
        <p:spPr>
          <a:xfrm>
            <a:off x="2817812" y="1431607"/>
            <a:ext cx="8507095" cy="4268153"/>
          </a:xfrm>
        </p:spPr>
        <p:txBody>
          <a:bodyPr>
            <a:normAutofit/>
          </a:bodyPr>
          <a:lstStyle/>
          <a:p>
            <a:pPr>
              <a:buClr>
                <a:schemeClr val="accent2">
                  <a:lumMod val="50000"/>
                </a:schemeClr>
              </a:buClr>
            </a:pPr>
            <a:r>
              <a:rPr lang="en-US" dirty="0">
                <a:latin typeface="Times New Roman" panose="02020603050405020304" pitchFamily="18" charset="0"/>
                <a:ea typeface="Tahoma" panose="020B0604030504040204" pitchFamily="34" charset="0"/>
                <a:cs typeface="Times New Roman" panose="02020603050405020304" pitchFamily="18" charset="0"/>
              </a:rPr>
              <a:t>INTRODUCTION</a:t>
            </a:r>
          </a:p>
          <a:p>
            <a:pPr>
              <a:buClr>
                <a:schemeClr val="accent2">
                  <a:lumMod val="50000"/>
                </a:schemeClr>
              </a:buClr>
            </a:pPr>
            <a:r>
              <a:rPr lang="en-US" dirty="0">
                <a:latin typeface="Times New Roman" panose="02020603050405020304" pitchFamily="18" charset="0"/>
                <a:ea typeface="Tahoma" panose="020B0604030504040204" pitchFamily="34" charset="0"/>
                <a:cs typeface="Times New Roman" panose="02020603050405020304" pitchFamily="18" charset="0"/>
              </a:rPr>
              <a:t>COMPONENTS</a:t>
            </a:r>
          </a:p>
          <a:p>
            <a:pPr>
              <a:buClr>
                <a:schemeClr val="accent2">
                  <a:lumMod val="50000"/>
                </a:schemeClr>
              </a:buClr>
            </a:pPr>
            <a:r>
              <a:rPr lang="en-US" dirty="0">
                <a:latin typeface="Times New Roman" panose="02020603050405020304" pitchFamily="18" charset="0"/>
                <a:ea typeface="Tahoma" panose="020B0604030504040204" pitchFamily="34" charset="0"/>
                <a:cs typeface="Times New Roman" panose="02020603050405020304" pitchFamily="18" charset="0"/>
              </a:rPr>
              <a:t>DESCRIPTION </a:t>
            </a:r>
          </a:p>
          <a:p>
            <a:pPr>
              <a:buClr>
                <a:schemeClr val="accent2">
                  <a:lumMod val="50000"/>
                </a:schemeClr>
              </a:buClr>
            </a:pPr>
            <a:r>
              <a:rPr lang="en-US" dirty="0">
                <a:latin typeface="Times New Roman" panose="02020603050405020304" pitchFamily="18" charset="0"/>
                <a:ea typeface="Tahoma" panose="020B0604030504040204" pitchFamily="34" charset="0"/>
                <a:cs typeface="Times New Roman" panose="02020603050405020304" pitchFamily="18" charset="0"/>
              </a:rPr>
              <a:t>CIRCUIT</a:t>
            </a:r>
          </a:p>
          <a:p>
            <a:pPr>
              <a:buClr>
                <a:schemeClr val="accent2">
                  <a:lumMod val="50000"/>
                </a:schemeClr>
              </a:buClr>
            </a:pPr>
            <a:r>
              <a:rPr lang="en-US" dirty="0">
                <a:latin typeface="Times New Roman" panose="02020603050405020304" pitchFamily="18" charset="0"/>
                <a:ea typeface="Tahoma" panose="020B0604030504040204" pitchFamily="34" charset="0"/>
                <a:cs typeface="Times New Roman" panose="02020603050405020304" pitchFamily="18" charset="0"/>
              </a:rPr>
              <a:t>SIMULATION</a:t>
            </a:r>
          </a:p>
          <a:p>
            <a:pPr>
              <a:buClr>
                <a:schemeClr val="accent2">
                  <a:lumMod val="50000"/>
                </a:schemeClr>
              </a:buClr>
            </a:pPr>
            <a:r>
              <a:rPr lang="en-US" dirty="0">
                <a:latin typeface="Times New Roman" panose="02020603050405020304" pitchFamily="18" charset="0"/>
                <a:ea typeface="Tahoma" panose="020B0604030504040204" pitchFamily="34" charset="0"/>
                <a:cs typeface="Times New Roman" panose="02020603050405020304" pitchFamily="18" charset="0"/>
              </a:rPr>
              <a:t>CODE</a:t>
            </a:r>
          </a:p>
          <a:p>
            <a:pPr>
              <a:buClr>
                <a:schemeClr val="accent2">
                  <a:lumMod val="50000"/>
                </a:schemeClr>
              </a:buClr>
            </a:pPr>
            <a:r>
              <a:rPr lang="en-US" dirty="0">
                <a:latin typeface="Times New Roman" panose="02020603050405020304" pitchFamily="18" charset="0"/>
                <a:ea typeface="Tahoma" panose="020B0604030504040204" pitchFamily="34" charset="0"/>
                <a:cs typeface="Times New Roman" panose="02020603050405020304" pitchFamily="18" charset="0"/>
              </a:rPr>
              <a:t>OUTPUT</a:t>
            </a:r>
          </a:p>
          <a:p>
            <a:pPr>
              <a:buClr>
                <a:schemeClr val="accent2">
                  <a:lumMod val="50000"/>
                </a:schemeClr>
              </a:buClr>
            </a:pPr>
            <a:r>
              <a:rPr lang="en-US" dirty="0">
                <a:latin typeface="Times New Roman" panose="02020603050405020304" pitchFamily="18" charset="0"/>
                <a:ea typeface="Tahoma" panose="020B0604030504040204" pitchFamily="34" charset="0"/>
                <a:cs typeface="Times New Roman" panose="02020603050405020304" pitchFamily="18" charset="0"/>
              </a:rPr>
              <a:t>APPLICATIONS</a:t>
            </a:r>
          </a:p>
        </p:txBody>
      </p:sp>
      <p:pic>
        <p:nvPicPr>
          <p:cNvPr id="4" name="Picture 3">
            <a:extLst>
              <a:ext uri="{FF2B5EF4-FFF2-40B4-BE49-F238E27FC236}">
                <a16:creationId xmlns:a16="http://schemas.microsoft.com/office/drawing/2014/main" id="{79EDE563-575F-AA2A-0D39-6507B6011D85}"/>
              </a:ext>
            </a:extLst>
          </p:cNvPr>
          <p:cNvPicPr>
            <a:picLocks noChangeAspect="1"/>
          </p:cNvPicPr>
          <p:nvPr/>
        </p:nvPicPr>
        <p:blipFill rotWithShape="1">
          <a:blip r:embed="rId2"/>
          <a:srcRect t="30933" b="29867"/>
          <a:stretch/>
        </p:blipFill>
        <p:spPr>
          <a:xfrm>
            <a:off x="8382000" y="-111760"/>
            <a:ext cx="3810000" cy="1107440"/>
          </a:xfrm>
          <a:prstGeom prst="rect">
            <a:avLst/>
          </a:prstGeom>
        </p:spPr>
      </p:pic>
    </p:spTree>
    <p:extLst>
      <p:ext uri="{BB962C8B-B14F-4D97-AF65-F5344CB8AC3E}">
        <p14:creationId xmlns:p14="http://schemas.microsoft.com/office/powerpoint/2010/main" val="5298531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B6CE4-2B13-4715-B5B2-615A55922CA1}"/>
              </a:ext>
            </a:extLst>
          </p:cNvPr>
          <p:cNvSpPr>
            <a:spLocks noGrp="1"/>
          </p:cNvSpPr>
          <p:nvPr>
            <p:ph type="title"/>
          </p:nvPr>
        </p:nvSpPr>
        <p:spPr>
          <a:xfrm>
            <a:off x="2899093" y="373725"/>
            <a:ext cx="5218747" cy="1057882"/>
          </a:xfrm>
        </p:spPr>
        <p:txBody>
          <a:bodyPr>
            <a:normAutofit/>
          </a:bodyPr>
          <a:lstStyle/>
          <a:p>
            <a:r>
              <a:rPr lang="en-US" sz="4400" dirty="0">
                <a:latin typeface="Rockwell" panose="02060603020205020403" pitchFamily="18" charset="0"/>
              </a:rPr>
              <a:t>INTRODUCTION</a:t>
            </a:r>
          </a:p>
        </p:txBody>
      </p:sp>
      <p:sp>
        <p:nvSpPr>
          <p:cNvPr id="3" name="Content Placeholder 2">
            <a:extLst>
              <a:ext uri="{FF2B5EF4-FFF2-40B4-BE49-F238E27FC236}">
                <a16:creationId xmlns:a16="http://schemas.microsoft.com/office/drawing/2014/main" id="{143F5361-68C0-4BF5-80C8-F1E7BF92B2DB}"/>
              </a:ext>
            </a:extLst>
          </p:cNvPr>
          <p:cNvSpPr>
            <a:spLocks noGrp="1"/>
          </p:cNvSpPr>
          <p:nvPr>
            <p:ph idx="1"/>
          </p:nvPr>
        </p:nvSpPr>
        <p:spPr>
          <a:xfrm>
            <a:off x="1163320" y="1797843"/>
            <a:ext cx="9646920" cy="4074637"/>
          </a:xfrm>
        </p:spPr>
        <p:txBody>
          <a:bodyPr>
            <a:normAutofit/>
          </a:bodyPr>
          <a:lstStyle/>
          <a:p>
            <a:pPr marL="0" indent="0">
              <a:buClr>
                <a:schemeClr val="accent2">
                  <a:lumMod val="50000"/>
                </a:schemeClr>
              </a:buClr>
              <a:buNone/>
            </a:pPr>
            <a:r>
              <a:rPr lang="en-US" dirty="0">
                <a:latin typeface="Times New Roman" panose="02020603050405020304" pitchFamily="18" charset="0"/>
                <a:ea typeface="Tahoma" panose="020B0604030504040204" pitchFamily="34" charset="0"/>
                <a:cs typeface="Times New Roman" panose="02020603050405020304" pitchFamily="18" charset="0"/>
              </a:rPr>
              <a:t>	</a:t>
            </a:r>
            <a:r>
              <a:rPr lang="en-US" b="0" i="0" dirty="0">
                <a:effectLst/>
                <a:latin typeface="Times New Roman" panose="02020603050405020304" pitchFamily="18" charset="0"/>
                <a:cs typeface="Times New Roman" panose="02020603050405020304" pitchFamily="18" charset="0"/>
              </a:rPr>
              <a:t>Farming is an important part of the cycle of life</a:t>
            </a:r>
            <a:r>
              <a:rPr lang="en-US" sz="1800"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ea typeface="Tahoma" panose="020B0604030504040204" pitchFamily="34" charset="0"/>
                <a:cs typeface="Times New Roman" panose="02020603050405020304" pitchFamily="18" charset="0"/>
              </a:rPr>
              <a:t>Our project goal is to help farmers  for doing irrigation using sensors like temperature , IR , photo resistor, and Ultrasonic sensors . Through the help of IR sensor the soil moisture can be detected, and through temperature sensor farmer can get to know about the temperature so that the crops which are suitable for those climatic conditions he can cultivated those crops and also if the soil is dry water pumping starts and if soil is wet then water stops pumping. Water level will be detected by using the ultra sonic sensor and photo resistor is connected to a light source so if the climate is sunny the light stops glowing and if it’s dark then the light starts glowing. Our project helps the farmer to save his money and cultivate the crops that are suitable for the climate conditions.</a:t>
            </a:r>
          </a:p>
        </p:txBody>
      </p:sp>
      <p:pic>
        <p:nvPicPr>
          <p:cNvPr id="4" name="Picture 3">
            <a:extLst>
              <a:ext uri="{FF2B5EF4-FFF2-40B4-BE49-F238E27FC236}">
                <a16:creationId xmlns:a16="http://schemas.microsoft.com/office/drawing/2014/main" id="{79EDE563-575F-AA2A-0D39-6507B6011D85}"/>
              </a:ext>
            </a:extLst>
          </p:cNvPr>
          <p:cNvPicPr>
            <a:picLocks noChangeAspect="1"/>
          </p:cNvPicPr>
          <p:nvPr/>
        </p:nvPicPr>
        <p:blipFill rotWithShape="1">
          <a:blip r:embed="rId2"/>
          <a:srcRect t="30933" b="29867"/>
          <a:stretch/>
        </p:blipFill>
        <p:spPr>
          <a:xfrm>
            <a:off x="8382000" y="-101600"/>
            <a:ext cx="3810000" cy="1107440"/>
          </a:xfrm>
          <a:prstGeom prst="rect">
            <a:avLst/>
          </a:prstGeom>
        </p:spPr>
      </p:pic>
    </p:spTree>
    <p:extLst>
      <p:ext uri="{BB962C8B-B14F-4D97-AF65-F5344CB8AC3E}">
        <p14:creationId xmlns:p14="http://schemas.microsoft.com/office/powerpoint/2010/main" val="5993359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4C2F62-86C0-35A9-31F9-A7E2CB4792F7}"/>
              </a:ext>
            </a:extLst>
          </p:cNvPr>
          <p:cNvSpPr>
            <a:spLocks noGrp="1"/>
          </p:cNvSpPr>
          <p:nvPr>
            <p:ph type="title"/>
          </p:nvPr>
        </p:nvSpPr>
        <p:spPr>
          <a:xfrm>
            <a:off x="2665413" y="364518"/>
            <a:ext cx="9905998" cy="773402"/>
          </a:xfrm>
        </p:spPr>
        <p:txBody>
          <a:bodyPr/>
          <a:lstStyle/>
          <a:p>
            <a:r>
              <a:rPr lang="en-US" dirty="0"/>
              <a:t>Required components</a:t>
            </a:r>
          </a:p>
        </p:txBody>
      </p:sp>
      <p:sp>
        <p:nvSpPr>
          <p:cNvPr id="8" name="TextBox 7">
            <a:extLst>
              <a:ext uri="{FF2B5EF4-FFF2-40B4-BE49-F238E27FC236}">
                <a16:creationId xmlns:a16="http://schemas.microsoft.com/office/drawing/2014/main" id="{4EDACDE0-7B46-CA24-3811-6CCCE9504790}"/>
              </a:ext>
            </a:extLst>
          </p:cNvPr>
          <p:cNvSpPr txBox="1"/>
          <p:nvPr/>
        </p:nvSpPr>
        <p:spPr>
          <a:xfrm>
            <a:off x="1376680" y="1199924"/>
            <a:ext cx="4963160" cy="5632311"/>
          </a:xfrm>
          <a:prstGeom prst="rect">
            <a:avLst/>
          </a:prstGeom>
          <a:noFill/>
        </p:spPr>
        <p:txBody>
          <a:bodyPr wrap="square">
            <a:spAutoFit/>
          </a:bodyPr>
          <a:lstStyle/>
          <a:p>
            <a:pPr marL="285750" indent="-285750">
              <a:buFont typeface="Arial" panose="020B0604020202020204" pitchFamily="34" charset="0"/>
              <a:buChar char="•"/>
            </a:pPr>
            <a:r>
              <a:rPr lang="en-US" sz="2400" dirty="0"/>
              <a:t>Arduino UNO R3</a:t>
            </a:r>
          </a:p>
          <a:p>
            <a:endParaRPr lang="en-US" sz="2400" dirty="0"/>
          </a:p>
          <a:p>
            <a:pPr marL="285750" indent="-285750">
              <a:buFont typeface="Arial" panose="020B0604020202020204" pitchFamily="34" charset="0"/>
              <a:buChar char="•"/>
            </a:pPr>
            <a:r>
              <a:rPr lang="en-US" sz="2400" dirty="0"/>
              <a:t>Bread Boards</a:t>
            </a:r>
          </a:p>
          <a:p>
            <a:endParaRPr lang="en-US" sz="2400" dirty="0"/>
          </a:p>
          <a:p>
            <a:pPr marL="285750" indent="-285750">
              <a:buFont typeface="Arial" panose="020B0604020202020204" pitchFamily="34" charset="0"/>
              <a:buChar char="•"/>
            </a:pPr>
            <a:r>
              <a:rPr lang="en-US" sz="2400" dirty="0"/>
              <a:t>Temperature sensor</a:t>
            </a:r>
          </a:p>
          <a:p>
            <a:endParaRPr lang="en-US" sz="2400" dirty="0"/>
          </a:p>
          <a:p>
            <a:pPr marL="285750" indent="-285750">
              <a:buFont typeface="Arial" panose="020B0604020202020204" pitchFamily="34" charset="0"/>
              <a:buChar char="•"/>
            </a:pPr>
            <a:r>
              <a:rPr lang="en-US" sz="2400" dirty="0"/>
              <a:t>Ultra sonic sensor</a:t>
            </a:r>
          </a:p>
          <a:p>
            <a:endParaRPr lang="en-US" sz="2400" dirty="0"/>
          </a:p>
          <a:p>
            <a:pPr marL="285750" indent="-285750">
              <a:buFont typeface="Arial" panose="020B0604020202020204" pitchFamily="34" charset="0"/>
              <a:buChar char="•"/>
            </a:pPr>
            <a:r>
              <a:rPr lang="en-US" sz="2400" dirty="0"/>
              <a:t>IR sensor</a:t>
            </a:r>
          </a:p>
          <a:p>
            <a:endParaRPr lang="en-US" sz="2400" dirty="0"/>
          </a:p>
          <a:p>
            <a:pPr marL="285750" indent="-285750">
              <a:buFont typeface="Arial" panose="020B0604020202020204" pitchFamily="34" charset="0"/>
              <a:buChar char="•"/>
            </a:pPr>
            <a:r>
              <a:rPr lang="en-US" sz="2400" dirty="0"/>
              <a:t>Photo resistive sensor</a:t>
            </a:r>
          </a:p>
          <a:p>
            <a:endParaRPr lang="en-US" sz="2400" dirty="0"/>
          </a:p>
          <a:p>
            <a:pPr marL="285750" indent="-285750">
              <a:buFont typeface="Arial" panose="020B0604020202020204" pitchFamily="34" charset="0"/>
              <a:buChar char="•"/>
            </a:pPr>
            <a:r>
              <a:rPr lang="en-US" sz="2400" dirty="0"/>
              <a:t>Relay SPDT</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NPN Transistor</a:t>
            </a:r>
          </a:p>
        </p:txBody>
      </p:sp>
      <p:sp>
        <p:nvSpPr>
          <p:cNvPr id="10" name="TextBox 9">
            <a:extLst>
              <a:ext uri="{FF2B5EF4-FFF2-40B4-BE49-F238E27FC236}">
                <a16:creationId xmlns:a16="http://schemas.microsoft.com/office/drawing/2014/main" id="{68C876D5-4B2C-0EBF-7F38-5C1B39C45298}"/>
              </a:ext>
            </a:extLst>
          </p:cNvPr>
          <p:cNvSpPr txBox="1"/>
          <p:nvPr/>
        </p:nvSpPr>
        <p:spPr>
          <a:xfrm>
            <a:off x="6461760" y="1230503"/>
            <a:ext cx="5201920" cy="5262979"/>
          </a:xfrm>
          <a:prstGeom prst="rect">
            <a:avLst/>
          </a:prstGeom>
          <a:noFill/>
        </p:spPr>
        <p:txBody>
          <a:bodyPr wrap="square">
            <a:spAutoFit/>
          </a:bodyPr>
          <a:lstStyle/>
          <a:p>
            <a:endParaRPr lang="en-US" sz="2400" dirty="0"/>
          </a:p>
          <a:p>
            <a:pPr marL="285750" indent="-285750">
              <a:buFont typeface="Arial" panose="020B0604020202020204" pitchFamily="34" charset="0"/>
              <a:buChar char="•"/>
            </a:pPr>
            <a:r>
              <a:rPr lang="en-US" sz="2400" dirty="0"/>
              <a:t>LED’s</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NPN Transistor</a:t>
            </a:r>
          </a:p>
          <a:p>
            <a:endParaRPr lang="en-US" sz="2400" dirty="0"/>
          </a:p>
          <a:p>
            <a:pPr marL="285750" indent="-285750">
              <a:buFont typeface="Arial" panose="020B0604020202020204" pitchFamily="34" charset="0"/>
              <a:buChar char="•"/>
            </a:pPr>
            <a:r>
              <a:rPr lang="en-US" sz="2400" dirty="0"/>
              <a:t>Resistors</a:t>
            </a:r>
          </a:p>
          <a:p>
            <a:endParaRPr lang="en-US" sz="2400" dirty="0"/>
          </a:p>
          <a:p>
            <a:pPr marL="285750" indent="-285750">
              <a:buFont typeface="Arial" panose="020B0604020202020204" pitchFamily="34" charset="0"/>
              <a:buChar char="•"/>
            </a:pPr>
            <a:r>
              <a:rPr lang="en-US" sz="2400" dirty="0"/>
              <a:t>Jumper wires</a:t>
            </a:r>
          </a:p>
          <a:p>
            <a:endParaRPr lang="en-US" sz="2400" dirty="0"/>
          </a:p>
          <a:p>
            <a:pPr marL="285750" indent="-285750">
              <a:buFont typeface="Arial" panose="020B0604020202020204" pitchFamily="34" charset="0"/>
              <a:buChar char="•"/>
            </a:pPr>
            <a:r>
              <a:rPr lang="en-US" sz="2400" dirty="0"/>
              <a:t>9V Battery</a:t>
            </a:r>
          </a:p>
          <a:p>
            <a:endParaRPr lang="en-US" sz="2400" dirty="0"/>
          </a:p>
          <a:p>
            <a:pPr marL="285750" indent="-285750">
              <a:buFont typeface="Arial" panose="020B0604020202020204" pitchFamily="34" charset="0"/>
              <a:buChar char="•"/>
            </a:pPr>
            <a:r>
              <a:rPr lang="en-US" sz="2400" dirty="0"/>
              <a:t>DC Motor</a:t>
            </a:r>
          </a:p>
          <a:p>
            <a:endParaRPr lang="en-US" sz="2400" dirty="0"/>
          </a:p>
          <a:p>
            <a:pPr marL="285750" indent="-285750">
              <a:buFont typeface="Arial" panose="020B0604020202020204" pitchFamily="34" charset="0"/>
              <a:buChar char="•"/>
            </a:pPr>
            <a:r>
              <a:rPr lang="en-US" sz="2400" dirty="0"/>
              <a:t>16X2 LCD Display</a:t>
            </a:r>
          </a:p>
        </p:txBody>
      </p:sp>
      <p:pic>
        <p:nvPicPr>
          <p:cNvPr id="11" name="Picture 10">
            <a:extLst>
              <a:ext uri="{FF2B5EF4-FFF2-40B4-BE49-F238E27FC236}">
                <a16:creationId xmlns:a16="http://schemas.microsoft.com/office/drawing/2014/main" id="{06CF7BE5-54E7-9CAE-18F6-1027D281C626}"/>
              </a:ext>
            </a:extLst>
          </p:cNvPr>
          <p:cNvPicPr>
            <a:picLocks noChangeAspect="1"/>
          </p:cNvPicPr>
          <p:nvPr/>
        </p:nvPicPr>
        <p:blipFill rotWithShape="1">
          <a:blip r:embed="rId2"/>
          <a:srcRect t="30933" b="29867"/>
          <a:stretch/>
        </p:blipFill>
        <p:spPr>
          <a:xfrm>
            <a:off x="8382000" y="-21562"/>
            <a:ext cx="3810000" cy="1107440"/>
          </a:xfrm>
          <a:prstGeom prst="rect">
            <a:avLst/>
          </a:prstGeom>
        </p:spPr>
      </p:pic>
    </p:spTree>
    <p:extLst>
      <p:ext uri="{BB962C8B-B14F-4D97-AF65-F5344CB8AC3E}">
        <p14:creationId xmlns:p14="http://schemas.microsoft.com/office/powerpoint/2010/main" val="32218750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79E307-41AC-5EFA-05F0-F53629167130}"/>
              </a:ext>
            </a:extLst>
          </p:cNvPr>
          <p:cNvSpPr>
            <a:spLocks noGrp="1"/>
          </p:cNvSpPr>
          <p:nvPr>
            <p:ph type="title"/>
          </p:nvPr>
        </p:nvSpPr>
        <p:spPr>
          <a:xfrm>
            <a:off x="687546" y="100357"/>
            <a:ext cx="9905998" cy="1478570"/>
          </a:xfrm>
        </p:spPr>
        <p:txBody>
          <a:bodyPr/>
          <a:lstStyle/>
          <a:p>
            <a:r>
              <a:rPr lang="en-US" dirty="0"/>
              <a:t>Arduino UNO R3</a:t>
            </a:r>
          </a:p>
        </p:txBody>
      </p:sp>
      <p:sp>
        <p:nvSpPr>
          <p:cNvPr id="3" name="Content Placeholder 2">
            <a:extLst>
              <a:ext uri="{FF2B5EF4-FFF2-40B4-BE49-F238E27FC236}">
                <a16:creationId xmlns:a16="http://schemas.microsoft.com/office/drawing/2014/main" id="{8436587E-C99D-D05E-2006-35D226969E49}"/>
              </a:ext>
            </a:extLst>
          </p:cNvPr>
          <p:cNvSpPr>
            <a:spLocks noGrp="1"/>
          </p:cNvSpPr>
          <p:nvPr>
            <p:ph idx="1"/>
          </p:nvPr>
        </p:nvSpPr>
        <p:spPr>
          <a:xfrm>
            <a:off x="264160" y="1679284"/>
            <a:ext cx="11663680" cy="5178716"/>
          </a:xfrm>
        </p:spPr>
        <p:txBody>
          <a:bodyPr>
            <a:noAutofit/>
          </a:bodyPr>
          <a:lstStyle/>
          <a:p>
            <a:r>
              <a:rPr lang="en-US" sz="2000" dirty="0">
                <a:latin typeface="Times New Roman" panose="02020603050405020304" pitchFamily="18" charset="0"/>
                <a:cs typeface="Times New Roman" panose="02020603050405020304" pitchFamily="18" charset="0"/>
              </a:rPr>
              <a:t>The Arduino Uno R3 pin diagram is shown below. It comprises 14-digit I/O pins. From these pins, 6-pins can be utilized like PWM outputs. This board includes 14 digital input/output pins, Analog inputs-6, a USB connection, quartz crystal-16 MHz, a power jack, a USB connection, resonator-16Mhz, a power jack, an ICSP header an RST button.</a:t>
            </a:r>
          </a:p>
          <a:p>
            <a:r>
              <a:rPr lang="en-US" sz="2000" dirty="0">
                <a:latin typeface="Times New Roman" panose="02020603050405020304" pitchFamily="18" charset="0"/>
                <a:cs typeface="Times New Roman" panose="02020603050405020304" pitchFamily="18" charset="0"/>
              </a:rPr>
              <a:t>The power supply of the Arduino can be done with the help of an exterior power supply otherwise USB connection. The exterior power supply (6 to 20 volts) mainly includes a battery or an AC to DC adapter.</a:t>
            </a:r>
          </a:p>
          <a:p>
            <a:r>
              <a:rPr lang="en-US" sz="2000" dirty="0">
                <a:latin typeface="Times New Roman" panose="02020603050405020304" pitchFamily="18" charset="0"/>
                <a:cs typeface="Times New Roman" panose="02020603050405020304" pitchFamily="18" charset="0"/>
              </a:rPr>
              <a:t>. The connection of an adapter can be done by plugging a center-positive plug (2.1mm) into the power jack on the board. The battery terminals can be placed in the pins of Vin as well as GND. The power pins of an Arduino board include the following. Vin: The input voltage or Vin to the Arduino while it is using an exterior power supply opposite to volts from the connection of USB or else RPS (regulated power supply). </a:t>
            </a:r>
          </a:p>
        </p:txBody>
      </p:sp>
      <p:pic>
        <p:nvPicPr>
          <p:cNvPr id="4" name="Picture 3">
            <a:extLst>
              <a:ext uri="{FF2B5EF4-FFF2-40B4-BE49-F238E27FC236}">
                <a16:creationId xmlns:a16="http://schemas.microsoft.com/office/drawing/2014/main" id="{223A4E6F-4BB0-EF89-6123-5A5930C4C137}"/>
              </a:ext>
            </a:extLst>
          </p:cNvPr>
          <p:cNvPicPr>
            <a:picLocks noChangeAspect="1"/>
          </p:cNvPicPr>
          <p:nvPr/>
        </p:nvPicPr>
        <p:blipFill rotWithShape="1">
          <a:blip r:embed="rId2"/>
          <a:srcRect t="30933" b="29867"/>
          <a:stretch/>
        </p:blipFill>
        <p:spPr>
          <a:xfrm>
            <a:off x="8382000" y="-21562"/>
            <a:ext cx="3810000" cy="1107440"/>
          </a:xfrm>
          <a:prstGeom prst="rect">
            <a:avLst/>
          </a:prstGeom>
        </p:spPr>
      </p:pic>
    </p:spTree>
    <p:extLst>
      <p:ext uri="{BB962C8B-B14F-4D97-AF65-F5344CB8AC3E}">
        <p14:creationId xmlns:p14="http://schemas.microsoft.com/office/powerpoint/2010/main" val="29133599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79E307-41AC-5EFA-05F0-F53629167130}"/>
              </a:ext>
            </a:extLst>
          </p:cNvPr>
          <p:cNvSpPr>
            <a:spLocks noGrp="1"/>
          </p:cNvSpPr>
          <p:nvPr>
            <p:ph type="title"/>
          </p:nvPr>
        </p:nvSpPr>
        <p:spPr/>
        <p:txBody>
          <a:bodyPr/>
          <a:lstStyle/>
          <a:p>
            <a:r>
              <a:rPr lang="en-US" sz="3600" dirty="0"/>
              <a:t>Ultra sonic sensor</a:t>
            </a:r>
            <a:br>
              <a:rPr lang="en-US" sz="3600" dirty="0"/>
            </a:br>
            <a:endParaRPr lang="en-US" dirty="0"/>
          </a:p>
        </p:txBody>
      </p:sp>
      <p:sp>
        <p:nvSpPr>
          <p:cNvPr id="3" name="Content Placeholder 2">
            <a:extLst>
              <a:ext uri="{FF2B5EF4-FFF2-40B4-BE49-F238E27FC236}">
                <a16:creationId xmlns:a16="http://schemas.microsoft.com/office/drawing/2014/main" id="{8436587E-C99D-D05E-2006-35D226969E49}"/>
              </a:ext>
            </a:extLst>
          </p:cNvPr>
          <p:cNvSpPr>
            <a:spLocks noGrp="1"/>
          </p:cNvSpPr>
          <p:nvPr>
            <p:ph idx="1"/>
          </p:nvPr>
        </p:nvSpPr>
        <p:spPr>
          <a:xfrm>
            <a:off x="853440" y="2174240"/>
            <a:ext cx="10193971" cy="3616961"/>
          </a:xfrm>
        </p:spPr>
        <p:txBody>
          <a:bodyPr>
            <a:normAutofit/>
          </a:bodyPr>
          <a:lstStyle/>
          <a:p>
            <a:r>
              <a:rPr lang="en-US" sz="2200" dirty="0">
                <a:latin typeface="Times New Roman" panose="02020603050405020304" pitchFamily="18" charset="0"/>
                <a:cs typeface="Times New Roman" panose="02020603050405020304" pitchFamily="18" charset="0"/>
              </a:rPr>
              <a:t>Ultrasonic Sensor HC-SR04 is a sensor that can measure distance.</a:t>
            </a:r>
          </a:p>
          <a:p>
            <a:r>
              <a:rPr lang="en-US" sz="2200" dirty="0">
                <a:latin typeface="Times New Roman" panose="02020603050405020304" pitchFamily="18" charset="0"/>
                <a:cs typeface="Times New Roman" panose="02020603050405020304" pitchFamily="18" charset="0"/>
              </a:rPr>
              <a:t>It emits an ultrasound at 40,000 Hz (40kHz) which travels through the air and if there is an object or obstacle on its path it will bounce back to the module. </a:t>
            </a:r>
          </a:p>
          <a:p>
            <a:r>
              <a:rPr lang="en-US" sz="2200" dirty="0">
                <a:latin typeface="Times New Roman" panose="02020603050405020304" pitchFamily="18" charset="0"/>
                <a:cs typeface="Times New Roman" panose="02020603050405020304" pitchFamily="18" charset="0"/>
              </a:rPr>
              <a:t>Considering the travel time and the speed of the sound you can calculate the distance.</a:t>
            </a:r>
          </a:p>
          <a:p>
            <a:r>
              <a:rPr lang="en-US" sz="2200" dirty="0">
                <a:latin typeface="Times New Roman" panose="02020603050405020304" pitchFamily="18" charset="0"/>
                <a:cs typeface="Times New Roman" panose="02020603050405020304" pitchFamily="18" charset="0"/>
              </a:rPr>
              <a:t>The configuration pin of HC-SR04 is VCC (1), TRIG (2), ECHO (3), and GND (4). </a:t>
            </a:r>
          </a:p>
          <a:p>
            <a:r>
              <a:rPr lang="en-US" sz="2200" dirty="0">
                <a:latin typeface="Times New Roman" panose="02020603050405020304" pitchFamily="18" charset="0"/>
                <a:cs typeface="Times New Roman" panose="02020603050405020304" pitchFamily="18" charset="0"/>
              </a:rPr>
              <a:t>The supply voltage of VCC is +5V and you can attach TRIG and ECHO pin to any Digital I/O in your Arduino Board.</a:t>
            </a:r>
          </a:p>
          <a:p>
            <a:endParaRPr lang="en-US" dirty="0"/>
          </a:p>
        </p:txBody>
      </p:sp>
      <p:pic>
        <p:nvPicPr>
          <p:cNvPr id="4" name="Picture 3">
            <a:extLst>
              <a:ext uri="{FF2B5EF4-FFF2-40B4-BE49-F238E27FC236}">
                <a16:creationId xmlns:a16="http://schemas.microsoft.com/office/drawing/2014/main" id="{77890F91-8EEF-4149-3464-B418BC0A3691}"/>
              </a:ext>
            </a:extLst>
          </p:cNvPr>
          <p:cNvPicPr>
            <a:picLocks noChangeAspect="1"/>
          </p:cNvPicPr>
          <p:nvPr/>
        </p:nvPicPr>
        <p:blipFill rotWithShape="1">
          <a:blip r:embed="rId2"/>
          <a:srcRect t="30933" b="29867"/>
          <a:stretch/>
        </p:blipFill>
        <p:spPr>
          <a:xfrm>
            <a:off x="8382000" y="-21562"/>
            <a:ext cx="3810000" cy="1107440"/>
          </a:xfrm>
          <a:prstGeom prst="rect">
            <a:avLst/>
          </a:prstGeom>
        </p:spPr>
      </p:pic>
    </p:spTree>
    <p:extLst>
      <p:ext uri="{BB962C8B-B14F-4D97-AF65-F5344CB8AC3E}">
        <p14:creationId xmlns:p14="http://schemas.microsoft.com/office/powerpoint/2010/main" val="14076910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79E307-41AC-5EFA-05F0-F53629167130}"/>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Temperature sensor</a:t>
            </a:r>
          </a:p>
        </p:txBody>
      </p:sp>
      <p:sp>
        <p:nvSpPr>
          <p:cNvPr id="3" name="Content Placeholder 2">
            <a:extLst>
              <a:ext uri="{FF2B5EF4-FFF2-40B4-BE49-F238E27FC236}">
                <a16:creationId xmlns:a16="http://schemas.microsoft.com/office/drawing/2014/main" id="{8436587E-C99D-D05E-2006-35D226969E49}"/>
              </a:ext>
            </a:extLst>
          </p:cNvPr>
          <p:cNvSpPr>
            <a:spLocks noGrp="1"/>
          </p:cNvSpPr>
          <p:nvPr>
            <p:ph idx="1"/>
          </p:nvPr>
        </p:nvSpPr>
        <p:spPr>
          <a:xfrm>
            <a:off x="1141413" y="2420433"/>
            <a:ext cx="10102531" cy="2546033"/>
          </a:xfrm>
        </p:spPr>
        <p:txBody>
          <a:bodyPr>
            <a:normAutofit/>
          </a:bodyPr>
          <a:lstStyle/>
          <a:p>
            <a:r>
              <a:rPr lang="en-US" sz="2000" dirty="0">
                <a:latin typeface="Times New Roman" panose="02020603050405020304" pitchFamily="18" charset="0"/>
                <a:cs typeface="Times New Roman" panose="02020603050405020304" pitchFamily="18" charset="0"/>
              </a:rPr>
              <a:t>The Temperature Sensor LM35 series are precision integrated-circuit temperature devices with an output voltage linearly proportional to the Centigrade temperature.</a:t>
            </a:r>
          </a:p>
          <a:p>
            <a:r>
              <a:rPr lang="en-US" sz="2000" dirty="0">
                <a:latin typeface="Times New Roman" panose="02020603050405020304" pitchFamily="18" charset="0"/>
                <a:cs typeface="Times New Roman" panose="02020603050405020304" pitchFamily="18" charset="0"/>
              </a:rPr>
              <a:t>The LM35 device has an advantage over linear temperature sensors calibrated in Kelvin, </a:t>
            </a:r>
          </a:p>
          <a:p>
            <a:r>
              <a:rPr lang="en-US" sz="2000" dirty="0">
                <a:latin typeface="Times New Roman" panose="02020603050405020304" pitchFamily="18" charset="0"/>
                <a:cs typeface="Times New Roman" panose="02020603050405020304" pitchFamily="18" charset="0"/>
              </a:rPr>
              <a:t>In the LM35 user is not required to subtract a large constant voltage from the output to obtain convenient Centigrade scaling. </a:t>
            </a:r>
          </a:p>
          <a:p>
            <a:pPr marL="0" indent="0">
              <a:buNone/>
            </a:pPr>
            <a:endParaRPr lang="en-US" sz="20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F978E951-A0D5-B722-F212-40D2289A22B3}"/>
              </a:ext>
            </a:extLst>
          </p:cNvPr>
          <p:cNvPicPr>
            <a:picLocks noChangeAspect="1"/>
          </p:cNvPicPr>
          <p:nvPr/>
        </p:nvPicPr>
        <p:blipFill rotWithShape="1">
          <a:blip r:embed="rId2"/>
          <a:srcRect t="30933" b="29867"/>
          <a:stretch/>
        </p:blipFill>
        <p:spPr>
          <a:xfrm>
            <a:off x="8382000" y="-21562"/>
            <a:ext cx="3810000" cy="1107440"/>
          </a:xfrm>
          <a:prstGeom prst="rect">
            <a:avLst/>
          </a:prstGeom>
        </p:spPr>
      </p:pic>
    </p:spTree>
    <p:extLst>
      <p:ext uri="{BB962C8B-B14F-4D97-AF65-F5344CB8AC3E}">
        <p14:creationId xmlns:p14="http://schemas.microsoft.com/office/powerpoint/2010/main" val="678907218"/>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A7C0B241-13E5-418D-8920-D23491E2D2C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579702B-25C7-40D7-9E29-7686B11A9660}">
  <ds:schemaRefs>
    <ds:schemaRef ds:uri="http://schemas.microsoft.com/sharepoint/v3/contenttype/forms"/>
  </ds:schemaRefs>
</ds:datastoreItem>
</file>

<file path=customXml/itemProps3.xml><?xml version="1.0" encoding="utf-8"?>
<ds:datastoreItem xmlns:ds="http://schemas.openxmlformats.org/officeDocument/2006/customXml" ds:itemID="{E7866CFD-F94E-4AE5-ACEA-86FEC0F48A10}">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Facet</Template>
  <TotalTime>324</TotalTime>
  <Words>1191</Words>
  <Application>Microsoft Office PowerPoint</Application>
  <PresentationFormat>Widescreen</PresentationFormat>
  <Paragraphs>132</Paragraphs>
  <Slides>23</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23</vt:i4>
      </vt:variant>
    </vt:vector>
  </HeadingPairs>
  <TitlesOfParts>
    <vt:vector size="31" baseType="lpstr">
      <vt:lpstr>Arial</vt:lpstr>
      <vt:lpstr>Calibri</vt:lpstr>
      <vt:lpstr>Rockwell</vt:lpstr>
      <vt:lpstr>Tahoma</vt:lpstr>
      <vt:lpstr>Times New Roman</vt:lpstr>
      <vt:lpstr>Trebuchet MS</vt:lpstr>
      <vt:lpstr>Wingdings 3</vt:lpstr>
      <vt:lpstr>Facet</vt:lpstr>
      <vt:lpstr>21AIE114</vt:lpstr>
      <vt:lpstr>Topic - TLW (Detecting the temperature, light and water using sensors ).</vt:lpstr>
      <vt:lpstr>tEam members:</vt:lpstr>
      <vt:lpstr>CONTENTS</vt:lpstr>
      <vt:lpstr>INTRODUCTION</vt:lpstr>
      <vt:lpstr>Required components</vt:lpstr>
      <vt:lpstr>Arduino UNO R3</vt:lpstr>
      <vt:lpstr>Ultra sonic sensor </vt:lpstr>
      <vt:lpstr>Temperature sensor</vt:lpstr>
      <vt:lpstr>Infrared sensor(IR sensor)</vt:lpstr>
      <vt:lpstr>RELAY SPDT</vt:lpstr>
      <vt:lpstr>16x2 Liquid Crystal Display</vt:lpstr>
      <vt:lpstr>PHOTO RESISITOR:</vt:lpstr>
      <vt:lpstr>DC MOTOR:</vt:lpstr>
      <vt:lpstr>CIRCUIT</vt:lpstr>
      <vt:lpstr>PowerPoint Presentation</vt:lpstr>
      <vt:lpstr>OUTPUT:</vt:lpstr>
      <vt:lpstr>Serial monitor:</vt:lpstr>
      <vt:lpstr>PowerPoint Presentation</vt:lpstr>
      <vt:lpstr>PowerPoint Presentation</vt:lpstr>
      <vt:lpstr>PowerPoint Presentation</vt:lpstr>
      <vt:lpstr>APPLICATIONS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21AIE114</dc:title>
  <dc:creator>HIMASREE</dc:creator>
  <cp:lastModifiedBy>HIMASREE</cp:lastModifiedBy>
  <cp:revision>3</cp:revision>
  <dcterms:created xsi:type="dcterms:W3CDTF">2022-07-13T08:44:28Z</dcterms:created>
  <dcterms:modified xsi:type="dcterms:W3CDTF">2022-07-13T17:17:14Z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